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448" r:id="rId2"/>
    <p:sldId id="427" r:id="rId3"/>
    <p:sldId id="431" r:id="rId4"/>
    <p:sldId id="420" r:id="rId5"/>
    <p:sldId id="447" r:id="rId6"/>
    <p:sldId id="405" r:id="rId7"/>
    <p:sldId id="449" r:id="rId8"/>
    <p:sldId id="450" r:id="rId9"/>
    <p:sldId id="451" r:id="rId10"/>
    <p:sldId id="452" r:id="rId11"/>
    <p:sldId id="453" r:id="rId12"/>
    <p:sldId id="454" r:id="rId13"/>
    <p:sldId id="410" r:id="rId14"/>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0" userDrawn="1">
          <p15:clr>
            <a:srgbClr val="A4A3A4"/>
          </p15:clr>
        </p15:guide>
        <p15:guide id="2" pos="4201" userDrawn="1">
          <p15:clr>
            <a:srgbClr val="A4A3A4"/>
          </p15:clr>
        </p15:guide>
        <p15:guide id="3" orient="horz" pos="5796" userDrawn="1">
          <p15:clr>
            <a:srgbClr val="A4A3A4"/>
          </p15:clr>
        </p15:guide>
        <p15:guide id="4" pos="1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8C7"/>
    <a:srgbClr val="FCF6E5"/>
    <a:srgbClr val="CE1126"/>
    <a:srgbClr val="0000FF"/>
    <a:srgbClr val="014076"/>
    <a:srgbClr val="003366"/>
    <a:srgbClr val="346197"/>
    <a:srgbClr val="4F81BD"/>
    <a:srgbClr val="E9EDF4"/>
    <a:srgbClr val="E2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9" autoAdjust="0"/>
    <p:restoredTop sz="94000" autoAdjust="0"/>
  </p:normalViewPr>
  <p:slideViewPr>
    <p:cSldViewPr>
      <p:cViewPr>
        <p:scale>
          <a:sx n="75" d="100"/>
          <a:sy n="75" d="100"/>
        </p:scale>
        <p:origin x="2148" y="108"/>
      </p:cViewPr>
      <p:guideLst>
        <p:guide orient="horz" pos="1260"/>
        <p:guide pos="4201"/>
        <p:guide orient="horz" pos="5796"/>
        <p:guide pos="119"/>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8BAF3-98E0-4D9F-8C3F-F757BC698F87}" type="datetimeFigureOut">
              <a:rPr lang="ru-RU" smtClean="0"/>
              <a:pPr/>
              <a:t>28.06.2024</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01908-1096-4B12-A681-58D3911E6A89}" type="slidenum">
              <a:rPr lang="ru-RU" smtClean="0"/>
              <a:pPr/>
              <a:t>‹#›</a:t>
            </a:fld>
            <a:endParaRPr lang="ru-RU"/>
          </a:p>
        </p:txBody>
      </p:sp>
    </p:spTree>
    <p:extLst>
      <p:ext uri="{BB962C8B-B14F-4D97-AF65-F5344CB8AC3E}">
        <p14:creationId xmlns:p14="http://schemas.microsoft.com/office/powerpoint/2010/main" val="307356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EFBC99-4B6B-44F7-80A6-72795F868C99}" type="slidenum">
              <a:rPr lang="ru-RU" smtClean="0"/>
              <a:t>1</a:t>
            </a:fld>
            <a:endParaRPr lang="ru-RU"/>
          </a:p>
        </p:txBody>
      </p:sp>
    </p:spTree>
    <p:extLst>
      <p:ext uri="{BB962C8B-B14F-4D97-AF65-F5344CB8AC3E}">
        <p14:creationId xmlns:p14="http://schemas.microsoft.com/office/powerpoint/2010/main" val="367217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2</a:t>
            </a:fld>
            <a:endParaRPr lang="ru-RU"/>
          </a:p>
        </p:txBody>
      </p:sp>
    </p:spTree>
    <p:extLst>
      <p:ext uri="{BB962C8B-B14F-4D97-AF65-F5344CB8AC3E}">
        <p14:creationId xmlns:p14="http://schemas.microsoft.com/office/powerpoint/2010/main" val="153148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3</a:t>
            </a:fld>
            <a:endParaRPr lang="ru-RU"/>
          </a:p>
        </p:txBody>
      </p:sp>
    </p:spTree>
    <p:extLst>
      <p:ext uri="{BB962C8B-B14F-4D97-AF65-F5344CB8AC3E}">
        <p14:creationId xmlns:p14="http://schemas.microsoft.com/office/powerpoint/2010/main" val="128546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4</a:t>
            </a:fld>
            <a:endParaRPr lang="ru-RU"/>
          </a:p>
        </p:txBody>
      </p:sp>
    </p:spTree>
    <p:extLst>
      <p:ext uri="{BB962C8B-B14F-4D97-AF65-F5344CB8AC3E}">
        <p14:creationId xmlns:p14="http://schemas.microsoft.com/office/powerpoint/2010/main" val="368619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5</a:t>
            </a:fld>
            <a:endParaRPr lang="ru-RU"/>
          </a:p>
        </p:txBody>
      </p:sp>
    </p:spTree>
    <p:extLst>
      <p:ext uri="{BB962C8B-B14F-4D97-AF65-F5344CB8AC3E}">
        <p14:creationId xmlns:p14="http://schemas.microsoft.com/office/powerpoint/2010/main" val="235257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13</a:t>
            </a:fld>
            <a:endParaRPr lang="ru-RU"/>
          </a:p>
        </p:txBody>
      </p:sp>
    </p:spTree>
    <p:extLst>
      <p:ext uri="{BB962C8B-B14F-4D97-AF65-F5344CB8AC3E}">
        <p14:creationId xmlns:p14="http://schemas.microsoft.com/office/powerpoint/2010/main" val="159176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a:t>Образец заголовка</a:t>
            </a:r>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86387" y="396701"/>
            <a:ext cx="1671638" cy="845220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71475" y="396701"/>
            <a:ext cx="4900613" cy="84522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4405"/>
            <a:ext cx="2256235" cy="167851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28.06.2024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AD52426-CF88-4C98-8613-586385E3CD61}" type="datetimeFigureOut">
              <a:rPr lang="ru-RU" smtClean="0"/>
              <a:pPr/>
              <a:t>28.06.2024</a:t>
            </a:fld>
            <a:endParaRPr lang="ru-RU"/>
          </a:p>
        </p:txBody>
      </p:sp>
      <p:sp>
        <p:nvSpPr>
          <p:cNvPr id="5" name="Нижний колонтитул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AB5D01DA-97AF-4FDC-AF41-7E24C8FF13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direct.com/science/article/pii/S1535610824001284?via%3Dihub"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nauka.tass.ru/nauka/20837365?utm_source=google.com&amp;utm_medium=organic&amp;utm_campaign=google.com&amp;utm_referrer=google.com" TargetMode="External"/><Relationship Id="rId5" Type="http://schemas.openxmlformats.org/officeDocument/2006/relationships/hyperlink" Target="http://www.wehi.edu.au/news/one-two-punch-treatment-delivers-blood-cancer-knockout/" TargetMode="External"/><Relationship Id="rId4" Type="http://schemas.openxmlformats.org/officeDocument/2006/relationships/hyperlink" Target="http://www.nature.com/articles/s41467-024-47120-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создание в Ташобласти Фармацевтического технического университета  корейский банк дал 83,7 миллиона долларов - Новости Узбекистана сегодня:  nuz.uz | Dunyo News | Мировые новости. Все новости Узбекистана и мира.  Недавние Посты. Последние новости">
            <a:extLst>
              <a:ext uri="{FF2B5EF4-FFF2-40B4-BE49-F238E27FC236}">
                <a16:creationId xmlns:a16="http://schemas.microsoft.com/office/drawing/2014/main" id="{EC590180-9091-4D79-9DD8-A167ED2AC6E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12" r="34993"/>
          <a:stretch/>
        </p:blipFill>
        <p:spPr bwMode="auto">
          <a:xfrm>
            <a:off x="0" y="0"/>
            <a:ext cx="6858000"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ian generics emerge as a life-saver in COVID-hit China">
            <a:extLst>
              <a:ext uri="{FF2B5EF4-FFF2-40B4-BE49-F238E27FC236}">
                <a16:creationId xmlns:a16="http://schemas.microsoft.com/office/drawing/2014/main" id="{BCC759D0-D248-4144-9BC9-1D88E7BE6095}"/>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r="45505"/>
          <a:stretch/>
        </p:blipFill>
        <p:spPr bwMode="auto">
          <a:xfrm>
            <a:off x="4437199" y="-378084"/>
            <a:ext cx="2844229" cy="35586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4" name="Picture 4" descr="Indian generics emerge as a life-saver in COVID-hit China">
            <a:extLst>
              <a:ext uri="{FF2B5EF4-FFF2-40B4-BE49-F238E27FC236}">
                <a16:creationId xmlns:a16="http://schemas.microsoft.com/office/drawing/2014/main" id="{17BEA76A-0A31-4854-8DFD-EFEBEF58E6A1}"/>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50948"/>
          <a:stretch/>
        </p:blipFill>
        <p:spPr bwMode="auto">
          <a:xfrm>
            <a:off x="-606302" y="-540923"/>
            <a:ext cx="3595688" cy="49979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5" name="Rectangle 1">
            <a:extLst>
              <a:ext uri="{FF2B5EF4-FFF2-40B4-BE49-F238E27FC236}">
                <a16:creationId xmlns:a16="http://schemas.microsoft.com/office/drawing/2014/main" id="{B4D46BA1-0EAB-4F7B-A5AB-92ECFF156DE2}"/>
              </a:ext>
            </a:extLst>
          </p:cNvPr>
          <p:cNvSpPr>
            <a:spLocks noChangeArrowheads="1"/>
          </p:cNvSpPr>
          <p:nvPr/>
        </p:nvSpPr>
        <p:spPr bwMode="auto">
          <a:xfrm>
            <a:off x="1989477" y="8985448"/>
            <a:ext cx="2879046"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texnik</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 2024</a:t>
            </a:r>
          </a:p>
        </p:txBody>
      </p:sp>
      <p:pic>
        <p:nvPicPr>
          <p:cNvPr id="22" name="Picture 2" descr="Фармацевтическая промышленность | Emerson RU">
            <a:extLst>
              <a:ext uri="{FF2B5EF4-FFF2-40B4-BE49-F238E27FC236}">
                <a16:creationId xmlns:a16="http://schemas.microsoft.com/office/drawing/2014/main" id="{E32F4F49-3DB9-4CDF-858D-68E3583A8D82}"/>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l="45265"/>
          <a:stretch/>
        </p:blipFill>
        <p:spPr bwMode="auto">
          <a:xfrm>
            <a:off x="-781646" y="7327598"/>
            <a:ext cx="2663200" cy="364926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8" name="Прямоугольник 17">
            <a:extLst>
              <a:ext uri="{FF2B5EF4-FFF2-40B4-BE49-F238E27FC236}">
                <a16:creationId xmlns:a16="http://schemas.microsoft.com/office/drawing/2014/main" id="{35611CA1-C0E9-4B8F-9921-BA2AB92E8310}"/>
              </a:ext>
            </a:extLst>
          </p:cNvPr>
          <p:cNvSpPr/>
          <p:nvPr/>
        </p:nvSpPr>
        <p:spPr>
          <a:xfrm>
            <a:off x="-423428" y="3850672"/>
            <a:ext cx="7704856" cy="2628000"/>
          </a:xfrm>
          <a:prstGeom prst="rect">
            <a:avLst/>
          </a:prstGeom>
          <a:solidFill>
            <a:schemeClr val="tx2">
              <a:lumMod val="50000"/>
              <a:alpha val="3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nvGrpSpPr>
          <p:cNvPr id="19" name="Группа 18">
            <a:extLst>
              <a:ext uri="{FF2B5EF4-FFF2-40B4-BE49-F238E27FC236}">
                <a16:creationId xmlns:a16="http://schemas.microsoft.com/office/drawing/2014/main" id="{3389CFB8-C1D5-4DBC-9DED-7707632BE5F3}"/>
              </a:ext>
            </a:extLst>
          </p:cNvPr>
          <p:cNvGrpSpPr/>
          <p:nvPr/>
        </p:nvGrpSpPr>
        <p:grpSpPr>
          <a:xfrm>
            <a:off x="417774" y="4363575"/>
            <a:ext cx="6022452" cy="1602195"/>
            <a:chOff x="692696" y="3613780"/>
            <a:chExt cx="6022452" cy="1602195"/>
          </a:xfrm>
        </p:grpSpPr>
        <p:sp>
          <p:nvSpPr>
            <p:cNvPr id="20" name="文本框 40">
              <a:extLst>
                <a:ext uri="{FF2B5EF4-FFF2-40B4-BE49-F238E27FC236}">
                  <a16:creationId xmlns:a16="http://schemas.microsoft.com/office/drawing/2014/main" id="{2D3CFF7B-35D5-43D7-B6BE-2D865741991C}"/>
                </a:ext>
              </a:extLst>
            </p:cNvPr>
            <p:cNvSpPr txBox="1"/>
            <p:nvPr/>
          </p:nvSpPr>
          <p:spPr>
            <a:xfrm>
              <a:off x="692696" y="3613780"/>
              <a:ext cx="5904656"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Farmatsevtika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sohasidagi</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ilmiy</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va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innovatsion</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ishlanmalar</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bo‘yicha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endParaRPr lang="ru-RU"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endParaRPr>
            </a:p>
          </p:txBody>
        </p:sp>
        <p:sp>
          <p:nvSpPr>
            <p:cNvPr id="21" name="圆角矩形 4">
              <a:extLst>
                <a:ext uri="{FF2B5EF4-FFF2-40B4-BE49-F238E27FC236}">
                  <a16:creationId xmlns:a16="http://schemas.microsoft.com/office/drawing/2014/main" id="{EEBCC95E-DBC1-46D3-9AB8-66E5CAD2D9D8}"/>
                </a:ext>
              </a:extLst>
            </p:cNvPr>
            <p:cNvSpPr/>
            <p:nvPr/>
          </p:nvSpPr>
          <p:spPr>
            <a:xfrm>
              <a:off x="3142468" y="4380261"/>
              <a:ext cx="3572680" cy="83571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r"/>
              <a:r>
                <a:rPr lang="en-US"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DAYJEST</a:t>
              </a:r>
              <a:endParaRPr lang="ru-RU"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grpSp>
      <p:sp>
        <p:nvSpPr>
          <p:cNvPr id="16" name="Прямоугольник 15">
            <a:extLst>
              <a:ext uri="{FF2B5EF4-FFF2-40B4-BE49-F238E27FC236}">
                <a16:creationId xmlns:a16="http://schemas.microsoft.com/office/drawing/2014/main" id="{1E755E32-6E71-456F-84CC-AE0491A64753}"/>
              </a:ext>
            </a:extLst>
          </p:cNvPr>
          <p:cNvSpPr/>
          <p:nvPr/>
        </p:nvSpPr>
        <p:spPr>
          <a:xfrm>
            <a:off x="6372078" y="789652"/>
            <a:ext cx="3528392" cy="317979"/>
          </a:xfrm>
          <a:prstGeom prst="rect">
            <a:avLst/>
          </a:prstGeom>
          <a:solidFill>
            <a:schemeClr val="tx2">
              <a:lumMod val="50000"/>
              <a:alpha val="3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7" name="文本框 40">
            <a:extLst>
              <a:ext uri="{FF2B5EF4-FFF2-40B4-BE49-F238E27FC236}">
                <a16:creationId xmlns:a16="http://schemas.microsoft.com/office/drawing/2014/main" id="{7E7E87A7-C2BA-4E10-BAE3-9DA09D2EEEA9}"/>
              </a:ext>
            </a:extLst>
          </p:cNvPr>
          <p:cNvSpPr txBox="1"/>
          <p:nvPr/>
        </p:nvSpPr>
        <p:spPr>
          <a:xfrm>
            <a:off x="6428967" y="807714"/>
            <a:ext cx="3149179" cy="299917"/>
          </a:xfrm>
          <a:prstGeom prst="rect">
            <a:avLst/>
          </a:prstGeom>
          <a:noFill/>
          <a:ln>
            <a:noFill/>
          </a:ln>
        </p:spPr>
        <p:txBody>
          <a:bodyPr wrap="square" lIns="68415" tIns="34208" rIns="68415" bIns="34208"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ru-RU" altLang="zh-CN"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№2</a:t>
            </a:r>
            <a:endParaRPr lang="zh-CN" altLang="en-US"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52192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9" name="TextBox 8">
            <a:extLst>
              <a:ext uri="{FF2B5EF4-FFF2-40B4-BE49-F238E27FC236}">
                <a16:creationId xmlns:a16="http://schemas.microsoft.com/office/drawing/2014/main" id="{1C5457C3-2F44-429D-B5C5-191AB24DEF65}"/>
              </a:ext>
            </a:extLst>
          </p:cNvPr>
          <p:cNvSpPr txBox="1"/>
          <p:nvPr/>
        </p:nvSpPr>
        <p:spPr>
          <a:xfrm>
            <a:off x="2060848" y="467382"/>
            <a:ext cx="4608240"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Rossiyada su</a:t>
            </a:r>
            <a:r>
              <a:rPr lang="uz-Cyrl-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a</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klarni qayta tikla</a:t>
            </a:r>
            <a:r>
              <a:rPr lang="en-US" sz="2200" b="1" dirty="0" err="1">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ydigan</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100% identik gel yaratildi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926E9E1-56D8-44CD-8412-77E297CE4697}"/>
              </a:ext>
            </a:extLst>
          </p:cNvPr>
          <p:cNvSpPr txBox="1"/>
          <p:nvPr/>
        </p:nvSpPr>
        <p:spPr>
          <a:xfrm>
            <a:off x="188913" y="2000672"/>
            <a:ext cx="6480175" cy="1792157"/>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Preparat osseointegratsiya qobiliyatini oshiradi — tirik suyak hujayralarining implant yuzasiga oʻsishi jarayoni, shuningdek suyak toʻqimasini tiklash bilan suyak shakllanishi va regeneratsiya jarayonlarini ragʻbatlantiradi.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Ishlab chiquvchilarning soʻzlariga koʻra, endilikda bu texnika oʻz-oʻzidan tiklana olmaydigan yirik suyak nuqsonlari boʻlgan hayvonlarda sinovdan oʻtkazildi. Tadqiqot shuni koʻrsatdiki, suyak nuqsonlari oʻz</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ning toʻlaqonli suyak toʻqimalari yordamida asl qalinligini tiklash va yangi qon tomirlarining shakllanishi bilan toʻliq tiklangan.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7170" name="Picture 2" descr="Лабораторная диагностика - Медицинский колледж №1">
            <a:extLst>
              <a:ext uri="{FF2B5EF4-FFF2-40B4-BE49-F238E27FC236}">
                <a16:creationId xmlns:a16="http://schemas.microsoft.com/office/drawing/2014/main" id="{C16A2932-F0BE-439A-9563-972F0FC2A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2" y="3932292"/>
            <a:ext cx="9217024" cy="51845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a:extLst>
              <a:ext uri="{FF2B5EF4-FFF2-40B4-BE49-F238E27FC236}">
                <a16:creationId xmlns:a16="http://schemas.microsoft.com/office/drawing/2014/main" id="{EC6B12CB-B71A-4BA4-BB42-48769CA7F3B0}"/>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7192BA5A-88DE-4422-9552-1F9BE4EBAD55}"/>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9738C383-BDAD-42FD-865D-71E5C83520FB}"/>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1" name="TextBox 20">
            <a:extLst>
              <a:ext uri="{FF2B5EF4-FFF2-40B4-BE49-F238E27FC236}">
                <a16:creationId xmlns:a16="http://schemas.microsoft.com/office/drawing/2014/main" id="{23910DFE-878A-4C3F-9487-052F8657D542}"/>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10</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131361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9" name="TextBox 8">
            <a:extLst>
              <a:ext uri="{FF2B5EF4-FFF2-40B4-BE49-F238E27FC236}">
                <a16:creationId xmlns:a16="http://schemas.microsoft.com/office/drawing/2014/main" id="{990E2C8E-A4FB-4B16-B4EC-73F714CF1867}"/>
              </a:ext>
            </a:extLst>
          </p:cNvPr>
          <p:cNvSpPr txBox="1"/>
          <p:nvPr/>
        </p:nvSpPr>
        <p:spPr>
          <a:xfrm>
            <a:off x="2060848" y="467382"/>
            <a:ext cx="4608240"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Rossiyada su</a:t>
            </a:r>
            <a:r>
              <a:rPr lang="uz-Cyrl-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a</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klarni qayta tikla</a:t>
            </a:r>
            <a:r>
              <a:rPr lang="en-US" sz="2200" b="1" dirty="0" err="1">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ydigan</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100% identik gel yaratildi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3A71A8E-70E1-40E0-BC54-90B1899178A4}"/>
              </a:ext>
            </a:extLst>
          </p:cNvPr>
          <p:cNvSpPr txBox="1"/>
          <p:nvPr/>
        </p:nvSpPr>
        <p:spPr>
          <a:xfrm>
            <a:off x="0" y="6491170"/>
            <a:ext cx="6768479" cy="2714269"/>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«Ilgari Rossiya Federatsiyasi Prezidenti topshirigʻi bilan universitetda Ekzopro</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tez</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markaz</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ochil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ogandi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yaralarni tez bitish uchun maxsus shimgichlar va biologik parchalan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uvchi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bogʻlamlar ishlab chiqildi, talaba Dmitriy Bekker esa askarlar uchun suyuq bronejelet ixtiro qildi, barcha ixtirolar toʻliq qoʻllab-quvvatlanmoqda, jumladan, davlat grantlari tomonidan», — dedi TASS Rossiya Sogʻliqni saqlash vazirligining Volgograd davlat tibbiyot universiteti rektori, tibbiyot fanlari doktori, professor Vladimir Shkarin.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Volgograd davlat tibbiyot universiteti Volgograddagi eng qadimgi universitetlardan va Rossiyaning yetakchi tibbiyot universitetlaridan biri. 1935-yilda Stalingrad tibbiyot instituti sifatida ochilgan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2012-yilda Volgograd davlat tibbiyot universiteti talabalar soni boʻyicha Rossiyadagi tibbiyot va farmatsevtika universitetlari orasida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eng yiriklaridan biriga aylandi</a:t>
            </a:r>
            <a:r>
              <a:rPr lang="en-US" sz="1400">
                <a:effectLst/>
                <a:latin typeface="Franklin Gothic Book" panose="020B0503020102020204" pitchFamily="34" charset="0"/>
                <a:ea typeface="Calibri" panose="020F0502020204030204" pitchFamily="34" charset="0"/>
                <a:cs typeface="Times New Roman" panose="02020603050405020304" pitchFamily="18" charset="0"/>
              </a:rPr>
              <a:t> [5].</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233EA30-7A4F-4EC4-801E-E63497F2570B}"/>
              </a:ext>
            </a:extLst>
          </p:cNvPr>
          <p:cNvSpPr txBox="1"/>
          <p:nvPr/>
        </p:nvSpPr>
        <p:spPr>
          <a:xfrm>
            <a:off x="188913" y="2000672"/>
            <a:ext cx="6480175" cy="537070"/>
          </a:xfrm>
          <a:prstGeom prst="rect">
            <a:avLst/>
          </a:prstGeom>
          <a:noFill/>
        </p:spPr>
        <p:txBody>
          <a:bodyPr wrap="square">
            <a:spAutoFit/>
          </a:bodyPr>
          <a:lstStyle/>
          <a:p>
            <a:pPr algn="ctr">
              <a:lnSpc>
                <a:spcPct val="107000"/>
              </a:lnSpc>
              <a:spcAft>
                <a:spcPts val="800"/>
              </a:spcAft>
            </a:pP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Bu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Volgograd davlat tibbiyot universiteti olimlarining  maxsus harbiy operatsiya ishtirokchilarining salomatligini tiklashga yordam beradigan birinchi kashfiyoti emas</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8194" name="Picture 2" descr="Лекарство от 15 видов рака разрешено к применению - Российская газета">
            <a:extLst>
              <a:ext uri="{FF2B5EF4-FFF2-40B4-BE49-F238E27FC236}">
                <a16:creationId xmlns:a16="http://schemas.microsoft.com/office/drawing/2014/main" id="{5C0216B8-14C8-4779-AFA3-FD8640746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5" b="11047"/>
          <a:stretch/>
        </p:blipFill>
        <p:spPr bwMode="auto">
          <a:xfrm>
            <a:off x="0" y="2606244"/>
            <a:ext cx="6858000" cy="381642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a:extLst>
              <a:ext uri="{FF2B5EF4-FFF2-40B4-BE49-F238E27FC236}">
                <a16:creationId xmlns:a16="http://schemas.microsoft.com/office/drawing/2014/main" id="{23EE5335-2A2B-4405-AD41-560D993BBCAA}"/>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950109B5-A01C-4FC7-9DD7-CD81A3E63217}"/>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65F91037-F3CA-47D5-A73E-D707E2FDC095}"/>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1" name="TextBox 20">
            <a:extLst>
              <a:ext uri="{FF2B5EF4-FFF2-40B4-BE49-F238E27FC236}">
                <a16:creationId xmlns:a16="http://schemas.microsoft.com/office/drawing/2014/main" id="{B3C13CC1-9CBC-49E0-8120-074C40AC893E}"/>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11</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83348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9" name="TextBox 8">
            <a:extLst>
              <a:ext uri="{FF2B5EF4-FFF2-40B4-BE49-F238E27FC236}">
                <a16:creationId xmlns:a16="http://schemas.microsoft.com/office/drawing/2014/main" id="{990E2C8E-A4FB-4B16-B4EC-73F714CF1867}"/>
              </a:ext>
            </a:extLst>
          </p:cNvPr>
          <p:cNvSpPr txBox="1"/>
          <p:nvPr/>
        </p:nvSpPr>
        <p:spPr>
          <a:xfrm>
            <a:off x="2060848" y="648521"/>
            <a:ext cx="4608240" cy="428964"/>
          </a:xfrm>
          <a:prstGeom prst="rect">
            <a:avLst/>
          </a:prstGeom>
          <a:noFill/>
        </p:spPr>
        <p:txBody>
          <a:bodyPr wrap="square">
            <a:spAutoFit/>
          </a:bodyPr>
          <a:lstStyle/>
          <a:p>
            <a:pPr algn="r">
              <a:lnSpc>
                <a:spcPct val="107000"/>
              </a:lnSpc>
              <a:spcAft>
                <a:spcPts val="800"/>
              </a:spcAft>
            </a:pPr>
            <a:r>
              <a:rPr lang="en-US" sz="2200" b="1" dirty="0" err="1">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Manbalar</a:t>
            </a:r>
            <a:endParaRPr lang="ru-RU"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cxnSp>
        <p:nvCxnSpPr>
          <p:cNvPr id="18" name="Прямая соединительная линия 17">
            <a:extLst>
              <a:ext uri="{FF2B5EF4-FFF2-40B4-BE49-F238E27FC236}">
                <a16:creationId xmlns:a16="http://schemas.microsoft.com/office/drawing/2014/main" id="{23EE5335-2A2B-4405-AD41-560D993BBCAA}"/>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950109B5-A01C-4FC7-9DD7-CD81A3E63217}"/>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65F91037-F3CA-47D5-A73E-D707E2FDC095}"/>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1" name="TextBox 20">
            <a:extLst>
              <a:ext uri="{FF2B5EF4-FFF2-40B4-BE49-F238E27FC236}">
                <a16:creationId xmlns:a16="http://schemas.microsoft.com/office/drawing/2014/main" id="{B3C13CC1-9CBC-49E0-8120-074C40AC893E}"/>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12</a:t>
            </a:r>
            <a:endParaRPr lang="ru-RU" sz="1300" dirty="0">
              <a:solidFill>
                <a:schemeClr val="accent3">
                  <a:lumMod val="50000"/>
                </a:schemeClr>
              </a:solidFill>
              <a:latin typeface="Franklin Gothic Book" panose="020B0503020102020204" pitchFamily="34" charset="0"/>
            </a:endParaRPr>
          </a:p>
        </p:txBody>
      </p:sp>
      <p:sp>
        <p:nvSpPr>
          <p:cNvPr id="16" name="TextBox 15">
            <a:extLst>
              <a:ext uri="{FF2B5EF4-FFF2-40B4-BE49-F238E27FC236}">
                <a16:creationId xmlns:a16="http://schemas.microsoft.com/office/drawing/2014/main" id="{E2102A81-D2BA-4C06-AFAA-C5E454DBE9CB}"/>
              </a:ext>
            </a:extLst>
          </p:cNvPr>
          <p:cNvSpPr txBox="1"/>
          <p:nvPr/>
        </p:nvSpPr>
        <p:spPr>
          <a:xfrm>
            <a:off x="188913" y="2000672"/>
            <a:ext cx="6480175" cy="2314993"/>
          </a:xfrm>
          <a:prstGeom prst="rect">
            <a:avLst/>
          </a:prstGeom>
          <a:noFill/>
        </p:spPr>
        <p:txBody>
          <a:bodyPr wrap="square">
            <a:spAutoFit/>
          </a:bodyPr>
          <a:lstStyle/>
          <a:p>
            <a:pPr marL="342900" indent="-342900">
              <a:lnSpc>
                <a:spcPct val="150000"/>
              </a:lnSpc>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www.sciencedirect.com/science/article/pii/S1535610824001284?%3Dihub</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4"/>
            </a:endParaRPr>
          </a:p>
          <a:p>
            <a:pPr marL="342900" indent="-342900">
              <a:lnSpc>
                <a:spcPct val="150000"/>
              </a:lnSpc>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www.nature.com/articles/s41467-024-47120-y</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400" dirty="0">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50000"/>
              </a:lnSpc>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www.sciencedirect.com/science/article/pii/S1535610824001284?%3Dihub</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50000"/>
              </a:lnSpc>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5"/>
              </a:rPr>
              <a:t>www.wehi.edu.au/news/one-two-punch-treatment-delivers-blood-cancer-knockout/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6"/>
              </a:rPr>
              <a:t>https://nauka.tass.ru/nauka/20837365?utm_source=google.com&amp;utm_medium=organic&amp;utm_campaign=google.com&amp;utm_referrer=google.com</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16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B199BA5-7E76-4B08-A672-059A87B79FB3}"/>
              </a:ext>
            </a:extLst>
          </p:cNvPr>
          <p:cNvGrpSpPr/>
          <p:nvPr/>
        </p:nvGrpSpPr>
        <p:grpSpPr>
          <a:xfrm>
            <a:off x="-781646" y="-540923"/>
            <a:ext cx="7639646" cy="11517787"/>
            <a:chOff x="-781646" y="-540923"/>
            <a:chExt cx="7639646" cy="11517787"/>
          </a:xfrm>
        </p:grpSpPr>
        <p:pic>
          <p:nvPicPr>
            <p:cNvPr id="6" name="Picture 2" descr="На создание в Ташобласти Фармацевтического технического университета  корейский банк дал 83,7 миллиона долларов - Новости Узбекистана сегодня:  nuz.uz | Dunyo News | Мировые новости. Все новости Узбекистана и мира.  Недавние Посты. Последние новости">
              <a:extLst>
                <a:ext uri="{FF2B5EF4-FFF2-40B4-BE49-F238E27FC236}">
                  <a16:creationId xmlns:a16="http://schemas.microsoft.com/office/drawing/2014/main" id="{EE16C5C4-D960-43EE-9271-EB7520E216D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12" r="34993"/>
            <a:stretch/>
          </p:blipFill>
          <p:spPr bwMode="auto">
            <a:xfrm>
              <a:off x="0" y="0"/>
              <a:ext cx="6858000" cy="990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dian generics emerge as a life-saver in COVID-hit China">
              <a:extLst>
                <a:ext uri="{FF2B5EF4-FFF2-40B4-BE49-F238E27FC236}">
                  <a16:creationId xmlns:a16="http://schemas.microsoft.com/office/drawing/2014/main" id="{D6668BC6-9155-42F0-857A-7853B1F06CD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50948"/>
            <a:stretch/>
          </p:blipFill>
          <p:spPr bwMode="auto">
            <a:xfrm>
              <a:off x="-606302" y="-540923"/>
              <a:ext cx="3595688" cy="49979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9" name="Picture 2" descr="Фармацевтическая промышленность | Emerson RU">
              <a:extLst>
                <a:ext uri="{FF2B5EF4-FFF2-40B4-BE49-F238E27FC236}">
                  <a16:creationId xmlns:a16="http://schemas.microsoft.com/office/drawing/2014/main" id="{3FDBD588-574A-4805-9571-1BF0BE403FEF}"/>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l="45265"/>
            <a:stretch/>
          </p:blipFill>
          <p:spPr bwMode="auto">
            <a:xfrm>
              <a:off x="-781646" y="7327598"/>
              <a:ext cx="2663200" cy="364926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sp>
        <p:nvSpPr>
          <p:cNvPr id="14" name="Rectangle 1"/>
          <p:cNvSpPr>
            <a:spLocks noChangeArrowheads="1"/>
          </p:cNvSpPr>
          <p:nvPr/>
        </p:nvSpPr>
        <p:spPr bwMode="auto">
          <a:xfrm>
            <a:off x="620688" y="884069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Ilmiy-texnik</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 - 202</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4</a:t>
            </a: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82592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дарить по нервам. Найдено слабое место раковой опухоли - РИА Новости,  07.02.2024">
            <a:extLst>
              <a:ext uri="{FF2B5EF4-FFF2-40B4-BE49-F238E27FC236}">
                <a16:creationId xmlns:a16="http://schemas.microsoft.com/office/drawing/2014/main" id="{D9D6B996-7320-4A76-A9A7-1316ADBE13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4" r="3164"/>
          <a:stretch/>
        </p:blipFill>
        <p:spPr bwMode="auto">
          <a:xfrm>
            <a:off x="3861048" y="5658856"/>
            <a:ext cx="2664000" cy="1598400"/>
          </a:xfrm>
          <a:prstGeom prst="rect">
            <a:avLst/>
          </a:prstGeom>
          <a:noFill/>
          <a:extLst>
            <a:ext uri="{909E8E84-426E-40DD-AFC4-6F175D3DCCD1}">
              <a14:hiddenFill xmlns:a14="http://schemas.microsoft.com/office/drawing/2010/main">
                <a:solidFill>
                  <a:srgbClr val="FFFFFF"/>
                </a:solidFill>
              </a14:hiddenFill>
            </a:ext>
          </a:extLst>
        </p:spPr>
      </p:pic>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2</a:t>
            </a:r>
            <a:endParaRPr lang="ru-RU" sz="1300" dirty="0">
              <a:solidFill>
                <a:schemeClr val="accent3">
                  <a:lumMod val="50000"/>
                </a:schemeClr>
              </a:solidFill>
              <a:latin typeface="Franklin Gothic Book" panose="020B0503020102020204" pitchFamily="34" charset="0"/>
            </a:endParaRPr>
          </a:p>
        </p:txBody>
      </p:sp>
      <p:sp>
        <p:nvSpPr>
          <p:cNvPr id="30" name="Заголовок 11">
            <a:extLst>
              <a:ext uri="{FF2B5EF4-FFF2-40B4-BE49-F238E27FC236}">
                <a16:creationId xmlns:a16="http://schemas.microsoft.com/office/drawing/2014/main" id="{B0899322-6E84-4D4C-AF29-7CEBC41135EA}"/>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endParaRPr lang="ru-RU" dirty="0"/>
          </a:p>
        </p:txBody>
      </p:sp>
      <p:pic>
        <p:nvPicPr>
          <p:cNvPr id="26" name="Рисунок 25">
            <a:extLst>
              <a:ext uri="{FF2B5EF4-FFF2-40B4-BE49-F238E27FC236}">
                <a16:creationId xmlns:a16="http://schemas.microsoft.com/office/drawing/2014/main" id="{CB4C50C1-F372-44E8-AAB4-B71BFCDE1453}"/>
              </a:ext>
            </a:extLst>
          </p:cNvPr>
          <p:cNvPicPr>
            <a:picLocks noChangeAspect="1"/>
          </p:cNvPicPr>
          <p:nvPr/>
        </p:nvPicPr>
        <p:blipFill rotWithShape="1">
          <a:blip r:embed="rId4"/>
          <a:srcRect t="31072" b="28691"/>
          <a:stretch/>
        </p:blipFill>
        <p:spPr>
          <a:xfrm>
            <a:off x="0" y="0"/>
            <a:ext cx="6858000" cy="1724692"/>
          </a:xfrm>
          <a:prstGeom prst="rect">
            <a:avLst/>
          </a:prstGeom>
        </p:spPr>
      </p:pic>
      <p:sp>
        <p:nvSpPr>
          <p:cNvPr id="27" name="Прямоугольник 26">
            <a:extLst>
              <a:ext uri="{FF2B5EF4-FFF2-40B4-BE49-F238E27FC236}">
                <a16:creationId xmlns:a16="http://schemas.microsoft.com/office/drawing/2014/main" id="{15CD1C85-86F9-4BD7-8D03-8292BB85186F}"/>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32" name="Заголовок 15">
            <a:extLst>
              <a:ext uri="{FF2B5EF4-FFF2-40B4-BE49-F238E27FC236}">
                <a16:creationId xmlns:a16="http://schemas.microsoft.com/office/drawing/2014/main" id="{56116CDA-120E-4C96-9E09-220F9917CB48}"/>
              </a:ext>
            </a:extLst>
          </p:cNvPr>
          <p:cNvSpPr txBox="1">
            <a:spLocks/>
          </p:cNvSpPr>
          <p:nvPr/>
        </p:nvSpPr>
        <p:spPr>
          <a:xfrm>
            <a:off x="495300" y="470094"/>
            <a:ext cx="6172200" cy="785818"/>
          </a:xfrm>
          <a:prstGeom prst="rect">
            <a:avLst/>
          </a:prstGeom>
        </p:spPr>
        <p:txBody>
          <a:bodyPr vert="horz" lIns="91440" tIns="45720" rIns="91440" bIns="45720" rtlCol="0" anchor="ctr">
            <a:no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Ikkita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dori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preparati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kombinatsiyasi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o.M.L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Saraton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hujayralarini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yoʻq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28" name="TextBox 27">
            <a:extLst>
              <a:ext uri="{FF2B5EF4-FFF2-40B4-BE49-F238E27FC236}">
                <a16:creationId xmlns:a16="http://schemas.microsoft.com/office/drawing/2014/main" id="{E52BD323-13E4-4241-ACA4-0ABA9E80AD3F}"/>
              </a:ext>
            </a:extLst>
          </p:cNvPr>
          <p:cNvSpPr txBox="1"/>
          <p:nvPr/>
        </p:nvSpPr>
        <p:spPr>
          <a:xfrm>
            <a:off x="77875" y="2000672"/>
            <a:ext cx="6702251"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Ikkita saratonga qarshi dorining yangi kombinatsiyasi qon saratonining eng keng tarqalgan turlaridan biri boʻlgan oʻtkir miyeloid leykemiya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 bilan kasal bemorlarni kelajakda davolovchi vosita sifatida katta salohiyatni koʻrsatdi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[1].</a:t>
            </a:r>
            <a:endParaRPr lang="ru-RU" sz="1400" dirty="0"/>
          </a:p>
        </p:txBody>
      </p:sp>
      <p:grpSp>
        <p:nvGrpSpPr>
          <p:cNvPr id="11" name="Группа 10">
            <a:extLst>
              <a:ext uri="{FF2B5EF4-FFF2-40B4-BE49-F238E27FC236}">
                <a16:creationId xmlns:a16="http://schemas.microsoft.com/office/drawing/2014/main" id="{3BF0AC61-A69B-4230-BD96-86EC375D523A}"/>
              </a:ext>
            </a:extLst>
          </p:cNvPr>
          <p:cNvGrpSpPr/>
          <p:nvPr/>
        </p:nvGrpSpPr>
        <p:grpSpPr>
          <a:xfrm>
            <a:off x="89305" y="2769178"/>
            <a:ext cx="6768695" cy="2705171"/>
            <a:chOff x="89305" y="2739336"/>
            <a:chExt cx="6768695" cy="2705171"/>
          </a:xfrm>
        </p:grpSpPr>
        <p:pic>
          <p:nvPicPr>
            <p:cNvPr id="29" name="Рисунок 28">
              <a:extLst>
                <a:ext uri="{FF2B5EF4-FFF2-40B4-BE49-F238E27FC236}">
                  <a16:creationId xmlns:a16="http://schemas.microsoft.com/office/drawing/2014/main" id="{46FD86EA-791A-4C4B-9BF5-B8B28C70557E}"/>
                </a:ext>
              </a:extLst>
            </p:cNvPr>
            <p:cNvPicPr/>
            <p:nvPr/>
          </p:nvPicPr>
          <p:blipFill rotWithShape="1">
            <a:blip r:embed="rId5" cstate="print">
              <a:extLst>
                <a:ext uri="{28A0092B-C50C-407E-A947-70E740481C1C}">
                  <a14:useLocalDpi xmlns:a14="http://schemas.microsoft.com/office/drawing/2010/main" val="0"/>
                </a:ext>
              </a:extLst>
            </a:blip>
            <a:srcRect l="315" r="315"/>
            <a:stretch/>
          </p:blipFill>
          <p:spPr bwMode="auto">
            <a:xfrm>
              <a:off x="342900" y="2848077"/>
              <a:ext cx="2664000" cy="1598400"/>
            </a:xfrm>
            <a:prstGeom prst="rect">
              <a:avLst/>
            </a:prstGeom>
            <a:noFill/>
          </p:spPr>
        </p:pic>
        <p:sp>
          <p:nvSpPr>
            <p:cNvPr id="31" name="TextBox 30">
              <a:extLst>
                <a:ext uri="{FF2B5EF4-FFF2-40B4-BE49-F238E27FC236}">
                  <a16:creationId xmlns:a16="http://schemas.microsoft.com/office/drawing/2014/main" id="{CFCECA51-8AA2-42DF-B7C9-C2EEA128EDD8}"/>
                </a:ext>
              </a:extLst>
            </p:cNvPr>
            <p:cNvSpPr txBox="1"/>
            <p:nvPr/>
          </p:nvSpPr>
          <p:spPr>
            <a:xfrm>
              <a:off x="3140967" y="2739336"/>
              <a:ext cx="3717033" cy="1815882"/>
            </a:xfrm>
            <a:prstGeom prst="rect">
              <a:avLst/>
            </a:prstGeom>
            <a:noFill/>
          </p:spPr>
          <p:txBody>
            <a:bodyPr wrap="square">
              <a:spAutoFit/>
            </a:bodyPr>
            <a:lstStyle/>
            <a:p>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Ikkita Cancer Cell jurnalida chop etilgan kashfiyot tez orada klinik sinovlarga olib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kelishi mumkin,bu esa har yili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 tashxisi qoʻyilgan 1100 avstraliyaliklarga umid baxsh etadi.WEHI tadqiqot guruhi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MLni davolash uchun joriy standart saratonga qarshi dori boʻlgan</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venetoklaksni immunoterapiya b</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lgan dorilarining yangi sinf</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STING</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agonisti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bilan</a:t>
              </a:r>
              <a:endParaRPr lang="ru-RU" sz="1400" dirty="0"/>
            </a:p>
          </p:txBody>
        </p:sp>
        <p:sp>
          <p:nvSpPr>
            <p:cNvPr id="34" name="TextBox 33">
              <a:extLst>
                <a:ext uri="{FF2B5EF4-FFF2-40B4-BE49-F238E27FC236}">
                  <a16:creationId xmlns:a16="http://schemas.microsoft.com/office/drawing/2014/main" id="{C2F27E87-62E4-448B-9C3B-AE1DAA07E821}"/>
                </a:ext>
              </a:extLst>
            </p:cNvPr>
            <p:cNvSpPr txBox="1"/>
            <p:nvPr/>
          </p:nvSpPr>
          <p:spPr>
            <a:xfrm>
              <a:off x="89305" y="4446477"/>
              <a:ext cx="6679391" cy="99803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birlashtirdi.Venetoclaks WEHI da oʻtkazilgan muhim tadqiqotga asoslangan</a:t>
              </a:r>
              <a:r>
                <a:rPr lang="ru-RU" sz="1400" dirty="0">
                  <a:latin typeface="Franklin Gothic Book" panose="020B0503020102020204" pitchFamily="34" charset="0"/>
                  <a:ea typeface="Calibri" panose="020F0502020204030204" pitchFamily="34" charset="0"/>
                  <a:cs typeface="Times New Roman" panose="02020603050405020304" pitchFamily="18"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Jamoa bir qator turli xil qon saratonlarini, shu jumladan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 bilan kasallangan bemorlarning saraton namunalarini oʻrganib chiqdi va ularni laboratoriyada dorilar kombinatsiyasi bilan davolashdi, bu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oʻz navbatida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ajoyib natijalarga olib keldi.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grpSp>
        <p:nvGrpSpPr>
          <p:cNvPr id="10" name="Группа 9">
            <a:extLst>
              <a:ext uri="{FF2B5EF4-FFF2-40B4-BE49-F238E27FC236}">
                <a16:creationId xmlns:a16="http://schemas.microsoft.com/office/drawing/2014/main" id="{5EF80671-EA1E-4C43-B78B-E90C65C2480E}"/>
              </a:ext>
            </a:extLst>
          </p:cNvPr>
          <p:cNvGrpSpPr/>
          <p:nvPr/>
        </p:nvGrpSpPr>
        <p:grpSpPr>
          <a:xfrm>
            <a:off x="-259880" y="5504191"/>
            <a:ext cx="7028576" cy="2566816"/>
            <a:chOff x="-265826" y="5464987"/>
            <a:chExt cx="7028576" cy="2566816"/>
          </a:xfrm>
        </p:grpSpPr>
        <p:sp>
          <p:nvSpPr>
            <p:cNvPr id="37" name="TextBox 36">
              <a:extLst>
                <a:ext uri="{FF2B5EF4-FFF2-40B4-BE49-F238E27FC236}">
                  <a16:creationId xmlns:a16="http://schemas.microsoft.com/office/drawing/2014/main" id="{F5D2448C-C3A6-4677-94C5-16948D9E8A92}"/>
                </a:ext>
              </a:extLst>
            </p:cNvPr>
            <p:cNvSpPr txBox="1"/>
            <p:nvPr/>
          </p:nvSpPr>
          <p:spPr>
            <a:xfrm>
              <a:off x="-265826" y="5464987"/>
              <a:ext cx="3982858" cy="1920077"/>
            </a:xfrm>
            <a:prstGeom prst="rect">
              <a:avLst/>
            </a:prstGeom>
            <a:noFill/>
          </p:spPr>
          <p:txBody>
            <a:bodyPr wrap="square">
              <a:spAutoFit/>
            </a:bodyPr>
            <a:lstStyle/>
            <a:p>
              <a:pPr algn="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Venetoklaksni ushbu yangi immunoterapiya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bilan birlashtirish</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orqali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OMLni deyarli yoʻq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qilishi mumkin.Kombinatsiyalangan davolash mutatsiyaga uchragan p53 oqsili tomonidan boshqariladigan OʻML namunalarida yuqori natijalarni namoyon etdi, bu esa OʻML ning agressiv va davolash qiyinroq turi xisoblanadi.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P53 oqsili tanamizda muhim rol oʻynaydi.</a:t>
              </a:r>
            </a:p>
          </p:txBody>
        </p:sp>
        <p:sp>
          <p:nvSpPr>
            <p:cNvPr id="39" name="TextBox 38">
              <a:extLst>
                <a:ext uri="{FF2B5EF4-FFF2-40B4-BE49-F238E27FC236}">
                  <a16:creationId xmlns:a16="http://schemas.microsoft.com/office/drawing/2014/main" id="{BA7E4E35-7608-4102-B05B-8FCBCEBA09C1}"/>
                </a:ext>
              </a:extLst>
            </p:cNvPr>
            <p:cNvSpPr txBox="1"/>
            <p:nvPr/>
          </p:nvSpPr>
          <p:spPr>
            <a:xfrm>
              <a:off x="95251" y="7293139"/>
              <a:ext cx="6667499"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 samarali ishlaganda, zararlangan yoki gʻayritabiiy holga kelgan hujayralarning oʻlimiga olib kelishi yoki oʻsishini toʻxtatish orqali saraton hujayralarining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shakllanishiga toʻsqinlik qiladi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p>
          </p:txBody>
        </p:sp>
      </p:grpSp>
      <p:sp>
        <p:nvSpPr>
          <p:cNvPr id="45" name="TextBox 44">
            <a:extLst>
              <a:ext uri="{FF2B5EF4-FFF2-40B4-BE49-F238E27FC236}">
                <a16:creationId xmlns:a16="http://schemas.microsoft.com/office/drawing/2014/main" id="{11348C48-7136-4093-95F6-1E3C43A35E02}"/>
              </a:ext>
            </a:extLst>
          </p:cNvPr>
          <p:cNvSpPr txBox="1"/>
          <p:nvPr/>
        </p:nvSpPr>
        <p:spPr>
          <a:xfrm>
            <a:off x="188913" y="8100850"/>
            <a:ext cx="6591213" cy="1100622"/>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Ammo p53 oqsili mutatsiyaga uchrasa va hujayralar guruhlarida nuqsonli boʻlib qolsa, u odamda saraton rivojlanish xavfini sezilarli darajada oshirishi mumkin.</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P53 mutatsiyalari saraton rivojlanishining eng katta omili hisoblanadi va butun dunyo boʻylab inson saratonining yarmida uchraydi.</a:t>
            </a:r>
          </a:p>
        </p:txBody>
      </p:sp>
    </p:spTree>
    <p:extLst>
      <p:ext uri="{BB962C8B-B14F-4D97-AF65-F5344CB8AC3E}">
        <p14:creationId xmlns:p14="http://schemas.microsoft.com/office/powerpoint/2010/main" val="421714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E49EA8F-EE4F-4D43-9CFF-5145241682AA}"/>
              </a:ext>
            </a:extLst>
          </p:cNvPr>
          <p:cNvPicPr>
            <a:picLocks noChangeAspect="1"/>
          </p:cNvPicPr>
          <p:nvPr/>
        </p:nvPicPr>
        <p:blipFill rotWithShape="1">
          <a:blip r:embed="rId3"/>
          <a:srcRect t="31072" b="28691"/>
          <a:stretch/>
        </p:blipFill>
        <p:spPr>
          <a:xfrm>
            <a:off x="0" y="0"/>
            <a:ext cx="6858000" cy="1724692"/>
          </a:xfrm>
          <a:prstGeom prst="rect">
            <a:avLst/>
          </a:prstGeom>
        </p:spPr>
      </p:pic>
      <p:sp>
        <p:nvSpPr>
          <p:cNvPr id="26" name="Прямоугольник 25"/>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23" name="Заголовок 15">
            <a:extLst>
              <a:ext uri="{FF2B5EF4-FFF2-40B4-BE49-F238E27FC236}">
                <a16:creationId xmlns:a16="http://schemas.microsoft.com/office/drawing/2014/main" id="{F34D7F77-DD66-4E5F-9BBD-F525FDE678BB}"/>
              </a:ext>
            </a:extLst>
          </p:cNvPr>
          <p:cNvSpPr txBox="1">
            <a:spLocks/>
          </p:cNvSpPr>
          <p:nvPr/>
        </p:nvSpPr>
        <p:spPr>
          <a:xfrm>
            <a:off x="495300" y="470094"/>
            <a:ext cx="6172200" cy="785818"/>
          </a:xfrm>
          <a:prstGeom prst="rect">
            <a:avLst/>
          </a:prstGeom>
        </p:spPr>
        <p:txBody>
          <a:bodyPr vert="horz" lIns="91440" tIns="45720" rIns="91440" bIns="45720" rtlCol="0" anchor="ctr">
            <a:no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Ikkita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dori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preparati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kombinatsiyasi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o.M.L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Saraton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hujayralarini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yoʻq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29" name="TextBox 28">
            <a:extLst>
              <a:ext uri="{FF2B5EF4-FFF2-40B4-BE49-F238E27FC236}">
                <a16:creationId xmlns:a16="http://schemas.microsoft.com/office/drawing/2014/main" id="{BF236889-2579-4AAD-A6E9-DCA2DDD3CF42}"/>
              </a:ext>
            </a:extLst>
          </p:cNvPr>
          <p:cNvSpPr txBox="1"/>
          <p:nvPr/>
        </p:nvSpPr>
        <p:spPr>
          <a:xfrm>
            <a:off x="0" y="8203442"/>
            <a:ext cx="6858000" cy="99803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Davolash p53 mutatsiyasiga ega boʻlgan va boʻlmagan namunalardagi saraton hujayralarini nobud qilishda oʻta samarali boʻldi, bu p53 mutatsiyalari natijasida kelib chiqqan agressiv saraton kasalliklarini samarali davolash usullari mavjud emasligi  sababli tadqiqotchilarda katta qiziqish uygʻotdi.</a:t>
            </a:r>
          </a:p>
        </p:txBody>
      </p:sp>
      <p:sp>
        <p:nvSpPr>
          <p:cNvPr id="30" name="TextBox 29">
            <a:extLst>
              <a:ext uri="{FF2B5EF4-FFF2-40B4-BE49-F238E27FC236}">
                <a16:creationId xmlns:a16="http://schemas.microsoft.com/office/drawing/2014/main" id="{7F7FA01E-9C3F-4E01-AB21-2A82592CCA9E}"/>
              </a:ext>
            </a:extLst>
          </p:cNvPr>
          <p:cNvSpPr txBox="1"/>
          <p:nvPr/>
        </p:nvSpPr>
        <p:spPr>
          <a:xfrm>
            <a:off x="0" y="1993276"/>
            <a:ext cx="6858000" cy="1561646"/>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P53 mutatsiyalari bilan bogʻliq saraton kasalligi turlari oʻta tajovuzkor va davolanishi qiyin boʻlgani sababli, davolashning samaraliroq usullarini qoʻllashga katta ehtiyoj seziladi.</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Ushbu mutatsiyaga uchragan oqsil tufayli terapiya natijasida kelib chiqqan leykemiya hujayralari koʻp boʻlmagan OʻML bemorlarida venetoklaksning STING agonisti bilan kombinatsiyasi faqat venetoklaks bilan davolashdan koʻra OʻML hujayralarining koʻproq nobud boʻlishiga olib keladi.</a:t>
            </a:r>
          </a:p>
        </p:txBody>
      </p:sp>
      <p:pic>
        <p:nvPicPr>
          <p:cNvPr id="32" name="Picture 4" descr="Чтобы выжить, раковые клетки заставляют Т-киллеры «кусаться», а не убивать">
            <a:extLst>
              <a:ext uri="{FF2B5EF4-FFF2-40B4-BE49-F238E27FC236}">
                <a16:creationId xmlns:a16="http://schemas.microsoft.com/office/drawing/2014/main" id="{D529B652-1BF1-4A76-998A-32CA96962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822" y="3574626"/>
            <a:ext cx="9365644" cy="460911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Прямая соединительная линия 33">
            <a:extLst>
              <a:ext uri="{FF2B5EF4-FFF2-40B4-BE49-F238E27FC236}">
                <a16:creationId xmlns:a16="http://schemas.microsoft.com/office/drawing/2014/main" id="{A019D663-D8EC-44B4-8E41-AAD7493DCA66}"/>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9A290FAB-79E2-40E3-8423-000BF3175E6F}"/>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5BB1BFBB-BD82-40F4-97D4-2717BD58D2AC}"/>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38" name="TextBox 37">
            <a:extLst>
              <a:ext uri="{FF2B5EF4-FFF2-40B4-BE49-F238E27FC236}">
                <a16:creationId xmlns:a16="http://schemas.microsoft.com/office/drawing/2014/main" id="{F47A94A5-E8CF-41B4-818D-F3E5C2A7C474}"/>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3</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183199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3C587-0524-4748-AF71-74B2C0B82B78}"/>
              </a:ext>
            </a:extLst>
          </p:cNvPr>
          <p:cNvPicPr>
            <a:picLocks noChangeAspect="1"/>
          </p:cNvPicPr>
          <p:nvPr/>
        </p:nvPicPr>
        <p:blipFill rotWithShape="1">
          <a:blip r:embed="rId3"/>
          <a:srcRect t="31072" b="28691"/>
          <a:stretch/>
        </p:blipFill>
        <p:spPr>
          <a:xfrm>
            <a:off x="0" y="0"/>
            <a:ext cx="6858000" cy="1724692"/>
          </a:xfrm>
          <a:prstGeom prst="rect">
            <a:avLst/>
          </a:prstGeom>
        </p:spPr>
      </p:pic>
      <p:sp>
        <p:nvSpPr>
          <p:cNvPr id="18" name="Прямоугольник 17">
            <a:extLst>
              <a:ext uri="{FF2B5EF4-FFF2-40B4-BE49-F238E27FC236}">
                <a16:creationId xmlns:a16="http://schemas.microsoft.com/office/drawing/2014/main" id="{843FC60A-9D98-475B-8154-13783587C7E0}"/>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4" name="Заголовок 15">
            <a:extLst>
              <a:ext uri="{FF2B5EF4-FFF2-40B4-BE49-F238E27FC236}">
                <a16:creationId xmlns:a16="http://schemas.microsoft.com/office/drawing/2014/main" id="{19F62903-C6D0-44F1-A787-F14DA46B4546}"/>
              </a:ext>
            </a:extLst>
          </p:cNvPr>
          <p:cNvSpPr txBox="1">
            <a:spLocks/>
          </p:cNvSpPr>
          <p:nvPr/>
        </p:nvSpPr>
        <p:spPr>
          <a:xfrm>
            <a:off x="495300" y="470094"/>
            <a:ext cx="6172200" cy="785818"/>
          </a:xfrm>
          <a:prstGeom prst="rect">
            <a:avLst/>
          </a:prstGeom>
        </p:spPr>
        <p:txBody>
          <a:bodyPr vert="horz" lIns="91440" tIns="45720" rIns="91440" bIns="45720" rtlCol="0" anchor="ctr">
            <a:no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Ikkita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dori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preparati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kombinatsiyasi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o.M.L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Saraton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hujayralarini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yoʻq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16" name="TextBox 15">
            <a:extLst>
              <a:ext uri="{FF2B5EF4-FFF2-40B4-BE49-F238E27FC236}">
                <a16:creationId xmlns:a16="http://schemas.microsoft.com/office/drawing/2014/main" id="{7C87E002-F0DF-4537-8DD9-5AFA86CD04E3}"/>
              </a:ext>
            </a:extLst>
          </p:cNvPr>
          <p:cNvSpPr txBox="1"/>
          <p:nvPr/>
        </p:nvSpPr>
        <p:spPr>
          <a:xfrm>
            <a:off x="174799" y="2000672"/>
            <a:ext cx="6508403" cy="156171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Tadqiqot</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natijasida ilk bor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STING agonisti saraton hujayralari ichidagi mexanizmlarni toʻgʻridan-toʻgʻri nishonga olish uchun ishlatilgan va bu hujayralar oʻlimiga olib keladigan tabiiy jarayonlarni ragʻbatlantiradi.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Bugungi kunga kelib, STING agonist immunoterap</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yevtik preparatlari asosan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tananing immunitet reaksiyasini faollashtirish orqali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yirik</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oʻsmalarga hujum qilish uchun ishlatiladi.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EB07818-70DD-4BF3-8586-5A84D3FFC9F1}"/>
              </a:ext>
            </a:extLst>
          </p:cNvPr>
          <p:cNvSpPr txBox="1"/>
          <p:nvPr/>
        </p:nvSpPr>
        <p:spPr>
          <a:xfrm>
            <a:off x="0" y="7742355"/>
            <a:ext cx="6858000" cy="1459117"/>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Yangi tadqiqot STING agonistlarining qanday ishlashi haqidagi tushunchani kengaytiradi va birinchi marta ular ilgari kutilmagan usullarda muvaffaqiyatli boʻlishi mumkinligini koʻrsatadi: qon saratoniga qarshi va saraton hujayralarini bevosita nishonga olish.Saraton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h</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ujayrasi ichida venetoklaks hujayraning tirikligini taʼminlaydigan mexanizmini bloklaydi.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Ayrim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qon saraton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 kasallik</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larida STING agonistlari saratonga halokatli zarba berish uchun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oʻz</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taʼsir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ni kuchaytirishi mumkin.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2050" name="Picture 2" descr="One-two punch treatment delivers blood cancer knockout">
            <a:extLst>
              <a:ext uri="{FF2B5EF4-FFF2-40B4-BE49-F238E27FC236}">
                <a16:creationId xmlns:a16="http://schemas.microsoft.com/office/drawing/2014/main" id="{06F9F7C2-388E-4192-B3B6-58A52E1CE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88" y="3686195"/>
            <a:ext cx="8214576" cy="39323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Прямая соединительная линия 20">
            <a:extLst>
              <a:ext uri="{FF2B5EF4-FFF2-40B4-BE49-F238E27FC236}">
                <a16:creationId xmlns:a16="http://schemas.microsoft.com/office/drawing/2014/main" id="{6D07BA73-83AB-4691-AE98-412ECA3B5666}"/>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2A171E2F-09F5-441D-8698-0D18D71FACB0}"/>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6E40505E-12F9-480D-AD7B-F8D956B70940}"/>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6" name="TextBox 25">
            <a:extLst>
              <a:ext uri="{FF2B5EF4-FFF2-40B4-BE49-F238E27FC236}">
                <a16:creationId xmlns:a16="http://schemas.microsoft.com/office/drawing/2014/main" id="{6F8B60BE-8462-4841-B7A9-094287963499}"/>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4</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42390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30" name="Заголовок 11">
            <a:extLst>
              <a:ext uri="{FF2B5EF4-FFF2-40B4-BE49-F238E27FC236}">
                <a16:creationId xmlns:a16="http://schemas.microsoft.com/office/drawing/2014/main" id="{B0899322-6E84-4D4C-AF29-7CEBC41135EA}"/>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endParaRPr lang="ru-RU" dirty="0"/>
          </a:p>
        </p:txBody>
      </p:sp>
      <p:pic>
        <p:nvPicPr>
          <p:cNvPr id="26" name="Рисунок 25">
            <a:extLst>
              <a:ext uri="{FF2B5EF4-FFF2-40B4-BE49-F238E27FC236}">
                <a16:creationId xmlns:a16="http://schemas.microsoft.com/office/drawing/2014/main" id="{CB4C50C1-F372-44E8-AAB4-B71BFCDE1453}"/>
              </a:ext>
            </a:extLst>
          </p:cNvPr>
          <p:cNvPicPr>
            <a:picLocks noChangeAspect="1"/>
          </p:cNvPicPr>
          <p:nvPr/>
        </p:nvPicPr>
        <p:blipFill rotWithShape="1">
          <a:blip r:embed="rId3"/>
          <a:srcRect t="31072" b="28691"/>
          <a:stretch/>
        </p:blipFill>
        <p:spPr>
          <a:xfrm>
            <a:off x="0" y="0"/>
            <a:ext cx="6858000" cy="1724692"/>
          </a:xfrm>
          <a:prstGeom prst="rect">
            <a:avLst/>
          </a:prstGeom>
        </p:spPr>
      </p:pic>
      <p:sp>
        <p:nvSpPr>
          <p:cNvPr id="27" name="Прямоугольник 26">
            <a:extLst>
              <a:ext uri="{FF2B5EF4-FFF2-40B4-BE49-F238E27FC236}">
                <a16:creationId xmlns:a16="http://schemas.microsoft.com/office/drawing/2014/main" id="{15CD1C85-86F9-4BD7-8D03-8292BB85186F}"/>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31" name="TextBox 30">
            <a:extLst>
              <a:ext uri="{FF2B5EF4-FFF2-40B4-BE49-F238E27FC236}">
                <a16:creationId xmlns:a16="http://schemas.microsoft.com/office/drawing/2014/main" id="{340EF564-778B-4FA8-B3B5-8C5972882283}"/>
              </a:ext>
            </a:extLst>
          </p:cNvPr>
          <p:cNvSpPr txBox="1"/>
          <p:nvPr/>
        </p:nvSpPr>
        <p:spPr>
          <a:xfrm>
            <a:off x="70211" y="7870274"/>
            <a:ext cx="6717578" cy="1331198"/>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Aculeus</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kompaniyasi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istiqbolli yangi preparatni ishlab chiqdi,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endilikda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kasallik biologiyasi va klinik koʻrinishini chuqur tushunadigan WEHI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jamoasi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bilan hamkorlik qilish ushbu dori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ning</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samarali qoʻllanilishini aniqlashga yordam beradi.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Aculeus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kompaniyastining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STING agonisti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ACU-0943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joriy yil</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oxirida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MLni davolash uchun klinik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sinovlar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ga kirishi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shi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kutilmoqda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[2].</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C575B086-167C-432E-AF68-18324F9F4D75}"/>
              </a:ext>
            </a:extLst>
          </p:cNvPr>
          <p:cNvSpPr txBox="1"/>
          <p:nvPr/>
        </p:nvSpPr>
        <p:spPr>
          <a:xfrm>
            <a:off x="-48490" y="2000672"/>
            <a:ext cx="6954980" cy="2022733"/>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Aynan shu ikki dori tandem</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 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 saraton hujayralari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laboratoriya sinovlarida samarali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nobud</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qil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di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natijalar chindan ham hayratlanarli edi.Ushbu tadqiqot natijalari muhim, chunki ular oʻtkir leykemiyaning eng chidamli va oʻlimga olib keladigan shakllaridan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aziyat chekayotgan bemorlar uchun mutlaqo yangi klinik yondashuvga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sabab boʻldi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WEHI tadqiqotchilari va klinitsistlari ushbu istiqbolli natijalarni Melburnda joylashgan Aculeus Therapeutics, patentlangan STING agonistiga ega mahalliy biotexnologiya kompaniyasi bilan hamkorlikda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ML bemorlarida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klinik sinovdan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oʻtkazishga oshiqmoqdalar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4" name="Заголовок 15">
            <a:extLst>
              <a:ext uri="{FF2B5EF4-FFF2-40B4-BE49-F238E27FC236}">
                <a16:creationId xmlns:a16="http://schemas.microsoft.com/office/drawing/2014/main" id="{D0BDB350-D094-41FC-A24B-9464C3D46204}"/>
              </a:ext>
            </a:extLst>
          </p:cNvPr>
          <p:cNvSpPr txBox="1">
            <a:spLocks/>
          </p:cNvSpPr>
          <p:nvPr/>
        </p:nvSpPr>
        <p:spPr>
          <a:xfrm>
            <a:off x="495300" y="470094"/>
            <a:ext cx="6172200" cy="785818"/>
          </a:xfrm>
          <a:prstGeom prst="rect">
            <a:avLst/>
          </a:prstGeom>
        </p:spPr>
        <p:txBody>
          <a:bodyPr vert="horz" lIns="91440" tIns="45720" rIns="91440" bIns="45720" rtlCol="0" anchor="ctr">
            <a:no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Ikkita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dori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preparati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kombinatsiyasi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o.M.L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Saraton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hujayralarini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yoʻq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pic>
        <p:nvPicPr>
          <p:cNvPr id="4098" name="Picture 2" descr="What Treatment Options are Available for Blood Cancer Patients? | MedCells  Cord Blood Banking">
            <a:extLst>
              <a:ext uri="{FF2B5EF4-FFF2-40B4-BE49-F238E27FC236}">
                <a16:creationId xmlns:a16="http://schemas.microsoft.com/office/drawing/2014/main" id="{60D008A5-93FA-440B-AB94-767C79D84A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 t="8411" r="45" b="10939"/>
          <a:stretch/>
        </p:blipFill>
        <p:spPr bwMode="auto">
          <a:xfrm>
            <a:off x="-251125" y="4013762"/>
            <a:ext cx="7354080" cy="386615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Прямая соединительная линия 34">
            <a:extLst>
              <a:ext uri="{FF2B5EF4-FFF2-40B4-BE49-F238E27FC236}">
                <a16:creationId xmlns:a16="http://schemas.microsoft.com/office/drawing/2014/main" id="{FE5E3D59-5140-45DA-B5A8-6ED4610B9209}"/>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DA28D940-1BF7-4D34-98A3-ABA50CC8B83B}"/>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2DF2CDB2-DDE6-4690-927B-E3AA750A2159}"/>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38" name="TextBox 37">
            <a:extLst>
              <a:ext uri="{FF2B5EF4-FFF2-40B4-BE49-F238E27FC236}">
                <a16:creationId xmlns:a16="http://schemas.microsoft.com/office/drawing/2014/main" id="{E568CEEA-D8B4-44C5-8ADF-7340D40FBACC}"/>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5</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61543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descr="Исследователи в лаборатории">
            <a:extLst>
              <a:ext uri="{FF2B5EF4-FFF2-40B4-BE49-F238E27FC236}">
                <a16:creationId xmlns:a16="http://schemas.microsoft.com/office/drawing/2014/main" id="{95EBFBF8-FC71-4690-96FD-11FF61FE676D}"/>
              </a:ext>
            </a:extLst>
          </p:cNvPr>
          <p:cNvPicPr/>
          <p:nvPr/>
        </p:nvPicPr>
        <p:blipFill rotWithShape="1">
          <a:blip r:embed="rId2" cstate="print">
            <a:extLst>
              <a:ext uri="{28A0092B-C50C-407E-A947-70E740481C1C}">
                <a14:useLocalDpi xmlns:a14="http://schemas.microsoft.com/office/drawing/2010/main" val="0"/>
              </a:ext>
            </a:extLst>
          </a:blip>
          <a:srcRect l="6387" r="6387"/>
          <a:stretch/>
        </p:blipFill>
        <p:spPr bwMode="auto">
          <a:xfrm>
            <a:off x="342900" y="2706528"/>
            <a:ext cx="2664000" cy="1598400"/>
          </a:xfrm>
          <a:prstGeom prst="rect">
            <a:avLst/>
          </a:prstGeom>
          <a:noFill/>
          <a:ln>
            <a:noFill/>
          </a:ln>
        </p:spPr>
      </p:pic>
      <p:sp>
        <p:nvSpPr>
          <p:cNvPr id="16" name="Прямоугольник 15"/>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3"/>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9" name="TextBox 18">
            <a:extLst>
              <a:ext uri="{FF2B5EF4-FFF2-40B4-BE49-F238E27FC236}">
                <a16:creationId xmlns:a16="http://schemas.microsoft.com/office/drawing/2014/main" id="{09C34D6D-A4BE-4CA9-BD93-48843BAF2D79}"/>
              </a:ext>
            </a:extLst>
          </p:cNvPr>
          <p:cNvSpPr txBox="1"/>
          <p:nvPr/>
        </p:nvSpPr>
        <p:spPr>
          <a:xfrm>
            <a:off x="188913" y="2000672"/>
            <a:ext cx="6478587" cy="537006"/>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Yangi platforma San-Diyegodagi Kaliforniya universiteti olimlariga 32 ta potensial koʻp maqsadli saratonga qarshi dorilarni sintez qilishda yordam berdi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[3]</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E7ADDF42-70F5-479A-B9C5-F1460E224217}"/>
              </a:ext>
            </a:extLst>
          </p:cNvPr>
          <p:cNvGrpSpPr/>
          <p:nvPr/>
        </p:nvGrpSpPr>
        <p:grpSpPr>
          <a:xfrm>
            <a:off x="88510" y="2594911"/>
            <a:ext cx="6933781" cy="2966852"/>
            <a:chOff x="88510" y="2504728"/>
            <a:chExt cx="6933781" cy="2966852"/>
          </a:xfrm>
        </p:grpSpPr>
        <p:sp>
          <p:nvSpPr>
            <p:cNvPr id="22" name="TextBox 21">
              <a:extLst>
                <a:ext uri="{FF2B5EF4-FFF2-40B4-BE49-F238E27FC236}">
                  <a16:creationId xmlns:a16="http://schemas.microsoft.com/office/drawing/2014/main" id="{F51925F4-6C24-4BB8-8D49-390F5281E6FF}"/>
                </a:ext>
              </a:extLst>
            </p:cNvPr>
            <p:cNvSpPr txBox="1"/>
            <p:nvPr/>
          </p:nvSpPr>
          <p:spPr>
            <a:xfrm>
              <a:off x="3140967" y="2504728"/>
              <a:ext cx="3881324" cy="1815882"/>
            </a:xfrm>
            <a:prstGeom prst="rect">
              <a:avLst/>
            </a:prstGeom>
            <a:noFill/>
          </p:spPr>
          <p:txBody>
            <a:bodyPr wrap="square">
              <a:spAutoFit/>
            </a:bodyPr>
            <a:lstStyle/>
            <a:p>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San-Diyegodagi Kaliforniya universiteti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olimlari dori vositalarini ishlab chiqishning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dastlabki bosqichlarida ishtirok etadigan koʻp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mehnat talab qiladigan kimyoviy jarayonlarni modellashtirish uchun mashinaviy oʻrganish algoritmini ishlab chiqdi, bu jarayonni ancha soddalashtirishi va ilgari qoʻllanilmagan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davolash usullariga eshik ochishi mumkin. </a:t>
              </a:r>
              <a:endParaRPr lang="ru-RU" sz="1400" dirty="0"/>
            </a:p>
          </p:txBody>
        </p:sp>
        <p:sp>
          <p:nvSpPr>
            <p:cNvPr id="24" name="TextBox 23">
              <a:extLst>
                <a:ext uri="{FF2B5EF4-FFF2-40B4-BE49-F238E27FC236}">
                  <a16:creationId xmlns:a16="http://schemas.microsoft.com/office/drawing/2014/main" id="{88C61C6D-3F0D-4FB1-9A90-BD89B50B7BEA}"/>
                </a:ext>
              </a:extLst>
            </p:cNvPr>
            <p:cNvSpPr txBox="1"/>
            <p:nvPr/>
          </p:nvSpPr>
          <p:spPr>
            <a:xfrm>
              <a:off x="88510" y="4242974"/>
              <a:ext cx="6679391" cy="1228606"/>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Keyinchalik optimallashtirish uchun dori nomzodlarini aniqlash odatda minglab individual eksperimentlarni oʻz ichiga oladi, ammo yangi sunʼiy intellekt (AI) platformasi qisqa vaqt ichida samarali natijalarni berishi mumkin. Tadqiqotchilar 32 ta yangi saraton dori nomzodini sintez qilish uchun Nature Communications jurnalida tasvirlangan yangi vositadan foydalandilar.</a:t>
              </a:r>
            </a:p>
          </p:txBody>
        </p:sp>
      </p:grpSp>
      <p:sp>
        <p:nvSpPr>
          <p:cNvPr id="25" name="TextBox 24">
            <a:extLst>
              <a:ext uri="{FF2B5EF4-FFF2-40B4-BE49-F238E27FC236}">
                <a16:creationId xmlns:a16="http://schemas.microsoft.com/office/drawing/2014/main" id="{E766CCC4-0F03-432B-8AA7-14AF038E5EC1}"/>
              </a:ext>
            </a:extLst>
          </p:cNvPr>
          <p:cNvSpPr txBox="1"/>
          <p:nvPr/>
        </p:nvSpPr>
        <p:spPr>
          <a:xfrm>
            <a:off x="12311" y="5618996"/>
            <a:ext cx="6833378" cy="767518"/>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Ushbu texnologiya farmatsevtika fanidagi yangi, ammo oʻsib borayotgan tendensiyaning bir qismi boʻlib, dori vositalarini kashf etish va ishlab chiqishni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takomillashtirish</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uchun sunʼiy intellektdan foydalanishga qaratilgan.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nvGrpSpPr>
          <p:cNvPr id="6" name="Группа 5">
            <a:extLst>
              <a:ext uri="{FF2B5EF4-FFF2-40B4-BE49-F238E27FC236}">
                <a16:creationId xmlns:a16="http://schemas.microsoft.com/office/drawing/2014/main" id="{ED7C6E45-6B42-4D52-9DC4-D57290CBD5E9}"/>
              </a:ext>
            </a:extLst>
          </p:cNvPr>
          <p:cNvGrpSpPr/>
          <p:nvPr/>
        </p:nvGrpSpPr>
        <p:grpSpPr>
          <a:xfrm>
            <a:off x="12311" y="6443746"/>
            <a:ext cx="6689044" cy="2541702"/>
            <a:chOff x="12311" y="6261996"/>
            <a:chExt cx="6689044" cy="2541702"/>
          </a:xfrm>
        </p:grpSpPr>
        <p:pic>
          <p:nvPicPr>
            <p:cNvPr id="27" name="Рисунок 26">
              <a:extLst>
                <a:ext uri="{FF2B5EF4-FFF2-40B4-BE49-F238E27FC236}">
                  <a16:creationId xmlns:a16="http://schemas.microsoft.com/office/drawing/2014/main" id="{A7D381F1-D169-470A-974D-27442EF845DD}"/>
                </a:ext>
              </a:extLst>
            </p:cNvPr>
            <p:cNvPicPr/>
            <p:nvPr/>
          </p:nvPicPr>
          <p:blipFill rotWithShape="1">
            <a:blip r:embed="rId4" cstate="print">
              <a:extLst>
                <a:ext uri="{28A0092B-C50C-407E-A947-70E740481C1C}">
                  <a14:useLocalDpi xmlns:a14="http://schemas.microsoft.com/office/drawing/2010/main" val="0"/>
                </a:ext>
              </a:extLst>
            </a:blip>
            <a:srcRect l="315" r="315"/>
            <a:stretch/>
          </p:blipFill>
          <p:spPr bwMode="auto">
            <a:xfrm>
              <a:off x="3844289" y="6422866"/>
              <a:ext cx="2664000" cy="1598400"/>
            </a:xfrm>
            <a:prstGeom prst="rect">
              <a:avLst/>
            </a:prstGeom>
            <a:noFill/>
          </p:spPr>
        </p:pic>
        <p:sp>
          <p:nvSpPr>
            <p:cNvPr id="28" name="TextBox 27">
              <a:extLst>
                <a:ext uri="{FF2B5EF4-FFF2-40B4-BE49-F238E27FC236}">
                  <a16:creationId xmlns:a16="http://schemas.microsoft.com/office/drawing/2014/main" id="{168514C8-C430-43EA-A29C-C8EAA1D51493}"/>
                </a:ext>
              </a:extLst>
            </p:cNvPr>
            <p:cNvSpPr txBox="1"/>
            <p:nvPr/>
          </p:nvSpPr>
          <p:spPr>
            <a:xfrm>
              <a:off x="12311" y="6261996"/>
              <a:ext cx="3687961" cy="1920141"/>
            </a:xfrm>
            <a:prstGeom prst="rect">
              <a:avLst/>
            </a:prstGeom>
            <a:noFill/>
          </p:spPr>
          <p:txBody>
            <a:bodyPr wrap="square">
              <a:spAutoFit/>
            </a:bodyPr>
            <a:lstStyle/>
            <a:p>
              <a:pPr algn="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Sunʼiy intellekt asosidagi dori vositalarini ishlab chiqish sanoatda juda faol yoʻnalishga aylandi, biroq kompaniyalarda ishlab chiqilgan usullardan farqli oʻlaroq, olimlar ochiq manba va undan foydalanishni istagan har bir kishi uchun mavjud boʻlgan texnologiyani ishlab chiqdilar. POLYGON deb nomlangan yangi platforma dori-darmonlarni kashf qilish uchun</a:t>
              </a:r>
            </a:p>
          </p:txBody>
        </p:sp>
        <p:sp>
          <p:nvSpPr>
            <p:cNvPr id="30" name="TextBox 29">
              <a:extLst>
                <a:ext uri="{FF2B5EF4-FFF2-40B4-BE49-F238E27FC236}">
                  <a16:creationId xmlns:a16="http://schemas.microsoft.com/office/drawing/2014/main" id="{7D2E1136-F238-4284-81B6-EDA657841F5A}"/>
                </a:ext>
              </a:extLst>
            </p:cNvPr>
            <p:cNvSpPr txBox="1"/>
            <p:nvPr/>
          </p:nvSpPr>
          <p:spPr>
            <a:xfrm>
              <a:off x="156645" y="8065034"/>
              <a:ext cx="6544710"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sunʼiy intellekt vositalari orasida noyobdir, chunki u bir nechta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nishon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ga ega boʻlgan molekulalarni aniqlay oladi, ayni paytda mavjud dori vositalarini ishlab chiqish protokollari hozirda bir maqsadli terapiyaga ustuvor ahamiyat beradi. </a:t>
              </a:r>
              <a:endParaRPr lang="ru-RU" sz="1400" dirty="0"/>
            </a:p>
          </p:txBody>
        </p:sp>
      </p:grpSp>
      <p:sp>
        <p:nvSpPr>
          <p:cNvPr id="31" name="TextBox 30">
            <a:extLst>
              <a:ext uri="{FF2B5EF4-FFF2-40B4-BE49-F238E27FC236}">
                <a16:creationId xmlns:a16="http://schemas.microsoft.com/office/drawing/2014/main" id="{18FBB94D-D48D-40B4-B326-1CCA2A7E6340}"/>
              </a:ext>
            </a:extLst>
          </p:cNvPr>
          <p:cNvSpPr txBox="1"/>
          <p:nvPr/>
        </p:nvSpPr>
        <p:spPr>
          <a:xfrm>
            <a:off x="1484784" y="467382"/>
            <a:ext cx="5182716"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Yangi sunʼiy inellekt platformasi saratonga qarshi dorilarni ishlab chiqardi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5122" name="Picture 2" descr="Онкологи оценили новый московский препарат против рака - Ведомости.Город">
            <a:extLst>
              <a:ext uri="{FF2B5EF4-FFF2-40B4-BE49-F238E27FC236}">
                <a16:creationId xmlns:a16="http://schemas.microsoft.com/office/drawing/2014/main" id="{6133AD80-6F84-405E-89A7-AEEF4976BC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25" r="3125"/>
          <a:stretch/>
        </p:blipFill>
        <p:spPr bwMode="auto">
          <a:xfrm>
            <a:off x="3840104" y="6609184"/>
            <a:ext cx="2664000" cy="15984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Прямая соединительная линия 32">
            <a:extLst>
              <a:ext uri="{FF2B5EF4-FFF2-40B4-BE49-F238E27FC236}">
                <a16:creationId xmlns:a16="http://schemas.microsoft.com/office/drawing/2014/main" id="{9CDE107A-BDCF-4950-AB11-32C2E7FEFF05}"/>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E468EE70-1B48-42D4-8C58-E2E759819CDD}"/>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a16="http://schemas.microsoft.com/office/drawing/2014/main" id="{A456B40D-2620-4507-877F-54AFED0687F2}"/>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36" name="TextBox 35">
            <a:extLst>
              <a:ext uri="{FF2B5EF4-FFF2-40B4-BE49-F238E27FC236}">
                <a16:creationId xmlns:a16="http://schemas.microsoft.com/office/drawing/2014/main" id="{CA03778A-1BCA-48B9-9F0D-088A8E4612F4}"/>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6</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94824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8" name="TextBox 17">
            <a:extLst>
              <a:ext uri="{FF2B5EF4-FFF2-40B4-BE49-F238E27FC236}">
                <a16:creationId xmlns:a16="http://schemas.microsoft.com/office/drawing/2014/main" id="{DA50954C-C811-4D27-AE04-74C896AB3B8F}"/>
              </a:ext>
            </a:extLst>
          </p:cNvPr>
          <p:cNvSpPr txBox="1"/>
          <p:nvPr/>
        </p:nvSpPr>
        <p:spPr>
          <a:xfrm>
            <a:off x="1" y="2000672"/>
            <a:ext cx="6857999" cy="99803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Koʻp maqsadli dori-darmonlar shifokorlar va olimlar uchun katta qiziqish uygʻotadi, chunki ular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koʻptarmoqli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terapiya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kabi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foyda keltirishi mumkin, bunda saraton kasalligini davolash uchun bir nechta turli dori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preparat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birgalikda qoʻllaniladi, ammo kamroq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nojoʻya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taʼsirga ega</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boʻladi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31C4A36-4D9E-494A-8AF3-2E81B319D8A3}"/>
              </a:ext>
            </a:extLst>
          </p:cNvPr>
          <p:cNvSpPr txBox="1"/>
          <p:nvPr/>
        </p:nvSpPr>
        <p:spPr>
          <a:xfrm>
            <a:off x="1" y="7178802"/>
            <a:ext cx="6857999" cy="202267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Ushbu noyob koʻp maqsadli dorilar a</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ksariyat hollarda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tasodifan topilgan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boʻlsa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mazkur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yangi texnologiya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tasodiflardan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voz kechishga va aniq tibbiyotning yangi avlodini boshlashga yordam berishi mumkin.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Tadqiqotchilar POLYGON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milliondan ortiq bio</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faol</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molekulalar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ularning</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kimyoviy xossalari va oqsil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nishon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lari bilan oʻzaro taʼsiri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toʻgʻrisidagi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maʼlumotlar bazasi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 kiritdilar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Maʼlumotlar bazasida</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gi muayyan qonuniyatlarni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oʻrganish orqali POLYGON yangi dori nomzodlari uchun maʼlum xususiyatlarga, masalan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muayyan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oqsillarni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zararsizlantirish</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qobiliyati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ega boʻlgan original kimyoviy formulalarni ishlab chiqishi mumkin.</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BF45D87-D2DC-465F-B6DA-225C4E44E732}"/>
              </a:ext>
            </a:extLst>
          </p:cNvPr>
          <p:cNvSpPr txBox="1"/>
          <p:nvPr/>
        </p:nvSpPr>
        <p:spPr>
          <a:xfrm>
            <a:off x="1484784" y="467382"/>
            <a:ext cx="5182716"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Yangi sunʼiy inellekt platformasi saratonga qarshi dorilarni ishlab chiqardi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a:extLst>
              <a:ext uri="{FF2B5EF4-FFF2-40B4-BE49-F238E27FC236}">
                <a16:creationId xmlns:a16="http://schemas.microsoft.com/office/drawing/2014/main" id="{FD94CFB3-8AA6-4C6B-B769-D4E2536EE6B8}"/>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494A6E22-A440-47F8-8F40-AADEF50484D5}"/>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E764D40C-1D9B-4B6E-87D2-CB0DC552A960}"/>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a:extLst>
              <a:ext uri="{FF2B5EF4-FFF2-40B4-BE49-F238E27FC236}">
                <a16:creationId xmlns:a16="http://schemas.microsoft.com/office/drawing/2014/main" id="{055BCCAC-21DE-4931-9E2D-72DA0FF7A68C}"/>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7</a:t>
            </a:r>
            <a:endParaRPr lang="ru-RU" sz="1300" dirty="0">
              <a:solidFill>
                <a:schemeClr val="accent3">
                  <a:lumMod val="50000"/>
                </a:schemeClr>
              </a:solidFill>
              <a:latin typeface="Franklin Gothic Book" panose="020B0503020102020204" pitchFamily="34" charset="0"/>
            </a:endParaRPr>
          </a:p>
        </p:txBody>
      </p:sp>
      <p:pic>
        <p:nvPicPr>
          <p:cNvPr id="6" name="Рисунок 5">
            <a:extLst>
              <a:ext uri="{FF2B5EF4-FFF2-40B4-BE49-F238E27FC236}">
                <a16:creationId xmlns:a16="http://schemas.microsoft.com/office/drawing/2014/main" id="{7B3FE691-C39B-4197-9A02-99076BEBE15D}"/>
              </a:ext>
            </a:extLst>
          </p:cNvPr>
          <p:cNvPicPr>
            <a:picLocks noChangeAspect="1"/>
          </p:cNvPicPr>
          <p:nvPr/>
        </p:nvPicPr>
        <p:blipFill>
          <a:blip r:embed="rId3"/>
          <a:stretch>
            <a:fillRect/>
          </a:stretch>
        </p:blipFill>
        <p:spPr>
          <a:xfrm>
            <a:off x="-171401" y="3038524"/>
            <a:ext cx="7200802" cy="4100456"/>
          </a:xfrm>
          <a:prstGeom prst="rect">
            <a:avLst/>
          </a:prstGeom>
        </p:spPr>
      </p:pic>
    </p:spTree>
    <p:extLst>
      <p:ext uri="{BB962C8B-B14F-4D97-AF65-F5344CB8AC3E}">
        <p14:creationId xmlns:p14="http://schemas.microsoft.com/office/powerpoint/2010/main" val="369140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3" name="TextBox 12">
            <a:extLst>
              <a:ext uri="{FF2B5EF4-FFF2-40B4-BE49-F238E27FC236}">
                <a16:creationId xmlns:a16="http://schemas.microsoft.com/office/drawing/2014/main" id="{E15B1EE5-D37D-4ADE-ABB5-E2B13777522A}"/>
              </a:ext>
            </a:extLst>
          </p:cNvPr>
          <p:cNvSpPr txBox="1"/>
          <p:nvPr/>
        </p:nvSpPr>
        <p:spPr>
          <a:xfrm>
            <a:off x="188913" y="7178802"/>
            <a:ext cx="6480175" cy="202267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Tadqiqotchilar ular sintez qilgan dorilar MEK1 va mTOR ga nisbatan sezilarli faollikka ega ekanligini , ammo boshqa oqsillar bilan kamdan-kam salbiy reaksiyaga ega ekanligini aniqladilar. Bu shuni koʻrsatadiki, POLYGON tomonidan aniqlangan bir yoki bir nechta dorilar ikkala oqsil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 ham taʼsir koʻrsatib,</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saraton kasalligini davolashi mumkin, bu esa kimyogarlar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 ayrim nozik ishlarnigina amalga oshirib, maqsadga erishish uchun imkoniyat yaratadi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Shu bilan birga,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sunʼiy intellektning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dori vositalarini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ishlab chiqish salohiyati  endigina oʻrganilmoqda, de</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b hisoblamoqdalar 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adqiqotchilar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[4].</a:t>
            </a:r>
            <a:endParaRPr lang="uz-Latn-UZ"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7EBC572-675A-4F1A-A3B1-E4CB8C36F638}"/>
              </a:ext>
            </a:extLst>
          </p:cNvPr>
          <p:cNvSpPr txBox="1"/>
          <p:nvPr/>
        </p:nvSpPr>
        <p:spPr>
          <a:xfrm>
            <a:off x="0" y="2000250"/>
            <a:ext cx="6858000" cy="1228541"/>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POLYGON ni sinab koʻrish uchun tadqiqotchilar saraton bilan bogʻliq boʻlgan turli xil oqsil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larni yoʻqotishga qaratilgan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yuzlab dori nomzodlarini yaratish uchun foydalanganlar. Ulardan tadqiqotchilar saraton kasalligini kompleks davolash uchun istiqbolli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hisoblanuvchi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MEK1 va mTOR  juft hujayra oqsillari bilan oʻzaro</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kuchli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taʼsirga ega boʻl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ish ehtimoli yuqori sanalgan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32 molekulani sintez qil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dilar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F460D873-D24D-4F96-AC11-EF0F29D71098}"/>
              </a:ext>
            </a:extLst>
          </p:cNvPr>
          <p:cNvSpPr txBox="1"/>
          <p:nvPr/>
        </p:nvSpPr>
        <p:spPr>
          <a:xfrm>
            <a:off x="1484784" y="467382"/>
            <a:ext cx="5182716"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Yangi sunʼiy inellekt platformasi saratonga qarshi dorilarni ishlab chiqardi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6146" name="Picture 2" descr="Возникновение онкологического заболевания : вначале было … воспаление |  Лечение в Германии и диагностика в Германии - Medical Service Berlin">
            <a:extLst>
              <a:ext uri="{FF2B5EF4-FFF2-40B4-BE49-F238E27FC236}">
                <a16:creationId xmlns:a16="http://schemas.microsoft.com/office/drawing/2014/main" id="{274C0DEA-6383-4145-A774-2465FE6A5E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8" b="9938"/>
          <a:stretch/>
        </p:blipFill>
        <p:spPr bwMode="auto">
          <a:xfrm>
            <a:off x="0" y="3315958"/>
            <a:ext cx="6858000" cy="377567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Прямая соединительная линия 19">
            <a:extLst>
              <a:ext uri="{FF2B5EF4-FFF2-40B4-BE49-F238E27FC236}">
                <a16:creationId xmlns:a16="http://schemas.microsoft.com/office/drawing/2014/main" id="{7C9EB80D-0728-4060-A70E-E0E49D615E4B}"/>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154D2443-0C3A-4A67-984D-7B8C687FC41B}"/>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a:extLst>
              <a:ext uri="{FF2B5EF4-FFF2-40B4-BE49-F238E27FC236}">
                <a16:creationId xmlns:a16="http://schemas.microsoft.com/office/drawing/2014/main" id="{8BAD72DC-1119-479E-B3A1-D941A82A94ED}"/>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4" name="TextBox 23">
            <a:extLst>
              <a:ext uri="{FF2B5EF4-FFF2-40B4-BE49-F238E27FC236}">
                <a16:creationId xmlns:a16="http://schemas.microsoft.com/office/drawing/2014/main" id="{B2DBFA4A-21AD-4B43-82FD-D92C08554E85}"/>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8</a:t>
            </a:r>
            <a:endParaRPr lang="ru-RU" sz="1300" dirty="0">
              <a:solidFill>
                <a:schemeClr val="accent3">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98278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11">
            <a:extLst>
              <a:ext uri="{FF2B5EF4-FFF2-40B4-BE49-F238E27FC236}">
                <a16:creationId xmlns:a16="http://schemas.microsoft.com/office/drawing/2014/main" id="{68F819D2-8B88-42A1-831D-2FF4120899F0}"/>
              </a:ext>
            </a:extLst>
          </p:cNvPr>
          <p:cNvSpPr>
            <a:spLocks noGrp="1"/>
          </p:cNvSpPr>
          <p:nvPr>
            <p:ph type="title"/>
          </p:nvPr>
        </p:nvSpPr>
        <p:spPr>
          <a:xfrm>
            <a:off x="342900" y="396699"/>
            <a:ext cx="6172200" cy="1651000"/>
          </a:xfrm>
        </p:spPr>
        <p:txBody>
          <a:bodyPr/>
          <a:lstStyle/>
          <a:p>
            <a:r>
              <a:rPr lang="en-US" dirty="0"/>
              <a:t> </a:t>
            </a:r>
            <a:endParaRPr lang="ru-RU" dirty="0"/>
          </a:p>
        </p:txBody>
      </p:sp>
      <p:pic>
        <p:nvPicPr>
          <p:cNvPr id="12" name="Рисунок 11">
            <a:extLst>
              <a:ext uri="{FF2B5EF4-FFF2-40B4-BE49-F238E27FC236}">
                <a16:creationId xmlns:a16="http://schemas.microsoft.com/office/drawing/2014/main" id="{1DBD7BDE-DA0E-4930-A2DE-C4AABCD68C97}"/>
              </a:ext>
            </a:extLst>
          </p:cNvPr>
          <p:cNvPicPr>
            <a:picLocks noChangeAspect="1"/>
          </p:cNvPicPr>
          <p:nvPr/>
        </p:nvPicPr>
        <p:blipFill rotWithShape="1">
          <a:blip r:embed="rId2"/>
          <a:srcRect t="31072" b="28691"/>
          <a:stretch/>
        </p:blipFill>
        <p:spPr>
          <a:xfrm>
            <a:off x="0" y="0"/>
            <a:ext cx="6858000" cy="1724692"/>
          </a:xfrm>
          <a:prstGeom prst="rect">
            <a:avLst/>
          </a:prstGeom>
        </p:spPr>
      </p:pic>
      <p:sp>
        <p:nvSpPr>
          <p:cNvPr id="14" name="Прямоугольник 13">
            <a:extLst>
              <a:ext uri="{FF2B5EF4-FFF2-40B4-BE49-F238E27FC236}">
                <a16:creationId xmlns:a16="http://schemas.microsoft.com/office/drawing/2014/main" id="{508FAFAB-EFCA-4BF0-8A33-2AFFE16E6432}"/>
              </a:ext>
            </a:extLst>
          </p:cNvPr>
          <p:cNvSpPr/>
          <p:nvPr/>
        </p:nvSpPr>
        <p:spPr>
          <a:xfrm>
            <a:off x="0" y="0"/>
            <a:ext cx="6858000" cy="1726007"/>
          </a:xfrm>
          <a:prstGeom prst="rect">
            <a:avLst/>
          </a:prstGeom>
          <a:solidFill>
            <a:schemeClr val="accent1">
              <a:lumMod val="50000"/>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3" name="TextBox 12">
            <a:extLst>
              <a:ext uri="{FF2B5EF4-FFF2-40B4-BE49-F238E27FC236}">
                <a16:creationId xmlns:a16="http://schemas.microsoft.com/office/drawing/2014/main" id="{A02F29C3-4AC2-4444-944B-3F9FE6764487}"/>
              </a:ext>
            </a:extLst>
          </p:cNvPr>
          <p:cNvSpPr txBox="1"/>
          <p:nvPr/>
        </p:nvSpPr>
        <p:spPr>
          <a:xfrm>
            <a:off x="2060848" y="467382"/>
            <a:ext cx="4608240"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Rossiyada su</a:t>
            </a:r>
            <a:r>
              <a:rPr lang="uz-Cyrl-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a</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klarni qayta tikla</a:t>
            </a:r>
            <a:r>
              <a:rPr lang="en-US" sz="2200" b="1" dirty="0" err="1">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ydigan</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100% identik gel yaratildi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D0D9A13A-B503-4AEA-94C7-1039A2EEE68D}"/>
              </a:ext>
            </a:extLst>
          </p:cNvPr>
          <p:cNvPicPr/>
          <p:nvPr/>
        </p:nvPicPr>
        <p:blipFill rotWithShape="1">
          <a:blip r:embed="rId3" cstate="print">
            <a:extLst>
              <a:ext uri="{28A0092B-C50C-407E-A947-70E740481C1C}">
                <a14:useLocalDpi xmlns:a14="http://schemas.microsoft.com/office/drawing/2010/main" val="0"/>
              </a:ext>
            </a:extLst>
          </a:blip>
          <a:srcRect t="2848" b="2848"/>
          <a:stretch/>
        </p:blipFill>
        <p:spPr bwMode="auto">
          <a:xfrm>
            <a:off x="278050" y="3640109"/>
            <a:ext cx="2664000" cy="1598400"/>
          </a:xfrm>
          <a:prstGeom prst="rect">
            <a:avLst/>
          </a:prstGeom>
          <a:noFill/>
          <a:ln>
            <a:noFill/>
          </a:ln>
        </p:spPr>
      </p:pic>
      <p:sp>
        <p:nvSpPr>
          <p:cNvPr id="20" name="TextBox 19">
            <a:extLst>
              <a:ext uri="{FF2B5EF4-FFF2-40B4-BE49-F238E27FC236}">
                <a16:creationId xmlns:a16="http://schemas.microsoft.com/office/drawing/2014/main" id="{E4566492-5411-4BC1-83CC-3AFA7693511A}"/>
              </a:ext>
            </a:extLst>
          </p:cNvPr>
          <p:cNvSpPr txBox="1"/>
          <p:nvPr/>
        </p:nvSpPr>
        <p:spPr>
          <a:xfrm>
            <a:off x="188913" y="2000672"/>
            <a:ext cx="6480175" cy="1561646"/>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Suyak toʻqimasini 100%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aslidagidek</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tiklash va davolash, shu jumladan</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oʻq yoki oskolka bilan shikastlangan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suyaklar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 tiklash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imkonini beruvchi dunyodagi birinchi bioassimilyatsiya qil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uvchi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gel Volgograd davlat tibbiyot universiteti mutaxassislari tomonidan ishlab chiqil</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Bu haqda TASSga farmatsevtika fanlari doktori, universitetning Pyatigorsk filiali (PMFI) dori vositalari texnologiyasi boʻlimi boshligʻi Dmitriy Kompantsev maʼlum qildi.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922270B-A26D-43C8-9DAF-4CFF41EEDCFB}"/>
              </a:ext>
            </a:extLst>
          </p:cNvPr>
          <p:cNvSpPr txBox="1"/>
          <p:nvPr/>
        </p:nvSpPr>
        <p:spPr>
          <a:xfrm>
            <a:off x="3096314" y="3531368"/>
            <a:ext cx="3717033" cy="1815882"/>
          </a:xfrm>
          <a:prstGeom prst="rect">
            <a:avLst/>
          </a:prstGeom>
          <a:noFill/>
        </p:spPr>
        <p:txBody>
          <a:bodyPr wrap="square">
            <a:spAutoFit/>
          </a:bodyPr>
          <a:lstStyle/>
          <a:p>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"Bizning preparatimiz regeneratsiya faollashtiruvchilari bilan mustahkamlangan murakkab ozuqaviy-bogʻlama aralashmasidir. Bu yondashuv tanaga oʻz suyak toʻqimasini tiklash mexanizmini ishga tushirishga imkon beradi. Qayta tiklangan suyak toʻqimalarining oʻziga xoslik darajasi 100% ni tashkil qiladi, chunki u osteofitlarning oʻz hujayralari</a:t>
            </a:r>
            <a:endParaRPr lang="ru-RU" sz="1400" dirty="0"/>
          </a:p>
        </p:txBody>
      </p:sp>
      <p:sp>
        <p:nvSpPr>
          <p:cNvPr id="25" name="TextBox 24">
            <a:extLst>
              <a:ext uri="{FF2B5EF4-FFF2-40B4-BE49-F238E27FC236}">
                <a16:creationId xmlns:a16="http://schemas.microsoft.com/office/drawing/2014/main" id="{C1F0B0A4-CD65-419C-8B78-3D5F33BD91A0}"/>
              </a:ext>
            </a:extLst>
          </p:cNvPr>
          <p:cNvSpPr txBox="1"/>
          <p:nvPr/>
        </p:nvSpPr>
        <p:spPr>
          <a:xfrm>
            <a:off x="89305" y="5238509"/>
            <a:ext cx="6679391" cy="53707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tomonidan sintezlanadi. Bugungi kunda tibbiy mahsulotlar bozorida roʻyxatga olingan analoglar mavjud emas.", dedi agentlik suhbatdoshi.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nvGrpSpPr>
          <p:cNvPr id="8" name="Группа 7">
            <a:extLst>
              <a:ext uri="{FF2B5EF4-FFF2-40B4-BE49-F238E27FC236}">
                <a16:creationId xmlns:a16="http://schemas.microsoft.com/office/drawing/2014/main" id="{EC921D93-2C76-4CFC-8C88-6781ED527D55}"/>
              </a:ext>
            </a:extLst>
          </p:cNvPr>
          <p:cNvGrpSpPr/>
          <p:nvPr/>
        </p:nvGrpSpPr>
        <p:grpSpPr>
          <a:xfrm>
            <a:off x="-47273" y="5744629"/>
            <a:ext cx="6716361" cy="2767712"/>
            <a:chOff x="-47273" y="5913179"/>
            <a:chExt cx="6716361" cy="2767712"/>
          </a:xfrm>
        </p:grpSpPr>
        <p:grpSp>
          <p:nvGrpSpPr>
            <p:cNvPr id="5" name="Группа 4">
              <a:extLst>
                <a:ext uri="{FF2B5EF4-FFF2-40B4-BE49-F238E27FC236}">
                  <a16:creationId xmlns:a16="http://schemas.microsoft.com/office/drawing/2014/main" id="{EB380D53-6292-4765-A0BD-109E6EF47052}"/>
                </a:ext>
              </a:extLst>
            </p:cNvPr>
            <p:cNvGrpSpPr/>
            <p:nvPr/>
          </p:nvGrpSpPr>
          <p:grpSpPr>
            <a:xfrm>
              <a:off x="-47273" y="5913179"/>
              <a:ext cx="6525050" cy="1920141"/>
              <a:chOff x="-2" y="5770560"/>
              <a:chExt cx="6525050" cy="1920141"/>
            </a:xfrm>
          </p:grpSpPr>
          <p:pic>
            <p:nvPicPr>
              <p:cNvPr id="28" name="Рисунок 27">
                <a:extLst>
                  <a:ext uri="{FF2B5EF4-FFF2-40B4-BE49-F238E27FC236}">
                    <a16:creationId xmlns:a16="http://schemas.microsoft.com/office/drawing/2014/main" id="{42A22056-6584-40BA-BDD7-EB91FF8FA38F}"/>
                  </a:ext>
                </a:extLst>
              </p:cNvPr>
              <p:cNvPicPr/>
              <p:nvPr/>
            </p:nvPicPr>
            <p:blipFill rotWithShape="1">
              <a:blip r:embed="rId4" cstate="print">
                <a:extLst>
                  <a:ext uri="{28A0092B-C50C-407E-A947-70E740481C1C}">
                    <a14:useLocalDpi xmlns:a14="http://schemas.microsoft.com/office/drawing/2010/main" val="0"/>
                  </a:ext>
                </a:extLst>
              </a:blip>
              <a:srcRect l="315" r="315"/>
              <a:stretch/>
            </p:blipFill>
            <p:spPr bwMode="auto">
              <a:xfrm>
                <a:off x="3861048" y="5931430"/>
                <a:ext cx="2664000" cy="1598400"/>
              </a:xfrm>
              <a:prstGeom prst="rect">
                <a:avLst/>
              </a:prstGeom>
              <a:noFill/>
            </p:spPr>
          </p:pic>
          <p:sp>
            <p:nvSpPr>
              <p:cNvPr id="29" name="TextBox 28">
                <a:extLst>
                  <a:ext uri="{FF2B5EF4-FFF2-40B4-BE49-F238E27FC236}">
                    <a16:creationId xmlns:a16="http://schemas.microsoft.com/office/drawing/2014/main" id="{296782F1-8DE1-4C41-8A00-77EB83845778}"/>
                  </a:ext>
                </a:extLst>
              </p:cNvPr>
              <p:cNvSpPr txBox="1"/>
              <p:nvPr/>
            </p:nvSpPr>
            <p:spPr>
              <a:xfrm>
                <a:off x="-2" y="5770560"/>
                <a:ext cx="3717033" cy="1920141"/>
              </a:xfrm>
              <a:prstGeom prst="rect">
                <a:avLst/>
              </a:prstGeom>
              <a:noFill/>
            </p:spPr>
            <p:txBody>
              <a:bodyPr wrap="square">
                <a:spAutoFit/>
              </a:bodyPr>
              <a:lstStyle/>
              <a:p>
                <a:pPr algn="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Kompantsevning aniqlik kiritishicha,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bu material bozorda mavjud boʻlgan bioinert suyaklar oʻrnini bosuvchi materiallardan farqli oʻlaroq, shifo jarayonlarini faollashtiradigan aqlli tizimdir. U anʼanaviy kukun shaklida boʻlmay, balki suyak nuqsonlarini toʻldirish uchun gel shaklida ishlab chiqilgan.Bu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nafaqat jarroh uchun qulaylik yaratadi, balki</a:t>
                </a:r>
              </a:p>
            </p:txBody>
          </p:sp>
        </p:grpSp>
        <p:sp>
          <p:nvSpPr>
            <p:cNvPr id="30" name="TextBox 29">
              <a:extLst>
                <a:ext uri="{FF2B5EF4-FFF2-40B4-BE49-F238E27FC236}">
                  <a16:creationId xmlns:a16="http://schemas.microsoft.com/office/drawing/2014/main" id="{90105B2A-A45F-4D74-9E1B-1544B8698530}"/>
                </a:ext>
              </a:extLst>
            </p:cNvPr>
            <p:cNvSpPr txBox="1"/>
            <p:nvPr/>
          </p:nvSpPr>
          <p:spPr>
            <a:xfrm>
              <a:off x="89305" y="7726784"/>
              <a:ext cx="6579783" cy="954107"/>
            </a:xfrm>
            <a:prstGeom prst="rect">
              <a:avLst/>
            </a:prstGeom>
            <a:noFill/>
          </p:spPr>
          <p:txBody>
            <a:bodyPr wrap="square">
              <a:spAutoFit/>
            </a:bodyPr>
            <a:lstStyle/>
            <a:p>
              <a:pPr algn="ctr"/>
              <a:r>
                <a:rPr lang="en-US" sz="1400" dirty="0" err="1">
                  <a:latin typeface="Franklin Gothic Book" panose="020B0503020102020204" pitchFamily="34" charset="0"/>
                </a:rPr>
                <a:t>suyak</a:t>
              </a:r>
              <a:r>
                <a:rPr lang="en-US" sz="1400" dirty="0">
                  <a:latin typeface="Franklin Gothic Book" panose="020B0503020102020204" pitchFamily="34" charset="0"/>
                </a:rPr>
                <a:t> </a:t>
              </a:r>
              <a:r>
                <a:rPr lang="en-US" sz="1400" dirty="0" err="1">
                  <a:latin typeface="Franklin Gothic Book" panose="020B0503020102020204" pitchFamily="34" charset="0"/>
                </a:rPr>
                <a:t>nuqsonlarini</a:t>
              </a:r>
              <a:r>
                <a:rPr lang="en-US" sz="1400" dirty="0">
                  <a:latin typeface="Franklin Gothic Book" panose="020B0503020102020204" pitchFamily="34" charset="0"/>
                </a:rPr>
                <a:t> </a:t>
              </a:r>
              <a:r>
                <a:rPr lang="en-US" sz="1400" dirty="0" err="1">
                  <a:latin typeface="Franklin Gothic Book" panose="020B0503020102020204" pitchFamily="34" charset="0"/>
                </a:rPr>
                <a:t>toʻldirish</a:t>
              </a:r>
              <a:r>
                <a:rPr lang="en-US" sz="1400" dirty="0">
                  <a:latin typeface="Franklin Gothic Book" panose="020B0503020102020204" pitchFamily="34" charset="0"/>
                </a:rPr>
                <a:t> </a:t>
              </a:r>
              <a:r>
                <a:rPr lang="en-US" sz="1400" dirty="0" err="1">
                  <a:latin typeface="Franklin Gothic Book" panose="020B0503020102020204" pitchFamily="34" charset="0"/>
                </a:rPr>
                <a:t>uchun</a:t>
              </a:r>
              <a:r>
                <a:rPr lang="en-US" sz="1400" dirty="0">
                  <a:latin typeface="Franklin Gothic Book" panose="020B0503020102020204" pitchFamily="34" charset="0"/>
                </a:rPr>
                <a:t> gel </a:t>
              </a:r>
              <a:r>
                <a:rPr lang="en-US" sz="1400" dirty="0" err="1">
                  <a:latin typeface="Franklin Gothic Book" panose="020B0503020102020204" pitchFamily="34" charset="0"/>
                </a:rPr>
                <a:t>shaklida</a:t>
              </a:r>
              <a:r>
                <a:rPr lang="en-US" sz="1400" dirty="0">
                  <a:latin typeface="Franklin Gothic Book" panose="020B0503020102020204" pitchFamily="34" charset="0"/>
                </a:rPr>
                <a:t> </a:t>
              </a:r>
              <a:r>
                <a:rPr lang="en-US" sz="1400" dirty="0" err="1">
                  <a:latin typeface="Franklin Gothic Book" panose="020B0503020102020204" pitchFamily="34" charset="0"/>
                </a:rPr>
                <a:t>ishlab</a:t>
              </a:r>
              <a:r>
                <a:rPr lang="en-US" sz="1400" dirty="0">
                  <a:latin typeface="Franklin Gothic Book" panose="020B0503020102020204" pitchFamily="34" charset="0"/>
                </a:rPr>
                <a:t> </a:t>
              </a:r>
              <a:r>
                <a:rPr lang="en-US" sz="1400" dirty="0" err="1">
                  <a:latin typeface="Franklin Gothic Book" panose="020B0503020102020204" pitchFamily="34" charset="0"/>
                </a:rPr>
                <a:t>chiqilgan</a:t>
              </a:r>
              <a:r>
                <a:rPr lang="en-US" sz="1400" dirty="0">
                  <a:latin typeface="Franklin Gothic Book" panose="020B0503020102020204" pitchFamily="34" charset="0"/>
                </a:rPr>
                <a:t>. Bu </a:t>
              </a:r>
              <a:r>
                <a:rPr lang="en-US" sz="1400" dirty="0" err="1">
                  <a:latin typeface="Franklin Gothic Book" panose="020B0503020102020204" pitchFamily="34" charset="0"/>
                </a:rPr>
                <a:t>nafaqat</a:t>
              </a:r>
              <a:r>
                <a:rPr lang="en-US" sz="1400" dirty="0">
                  <a:latin typeface="Franklin Gothic Book" panose="020B0503020102020204" pitchFamily="34" charset="0"/>
                </a:rPr>
                <a:t> </a:t>
              </a:r>
              <a:r>
                <a:rPr lang="en-US" sz="1400" dirty="0" err="1">
                  <a:latin typeface="Franklin Gothic Book" panose="020B0503020102020204" pitchFamily="34" charset="0"/>
                </a:rPr>
                <a:t>jarroh</a:t>
              </a:r>
              <a:r>
                <a:rPr lang="en-US" sz="1400" dirty="0">
                  <a:latin typeface="Franklin Gothic Book" panose="020B0503020102020204" pitchFamily="34" charset="0"/>
                </a:rPr>
                <a:t> </a:t>
              </a:r>
              <a:r>
                <a:rPr lang="en-US" sz="1400" dirty="0" err="1">
                  <a:latin typeface="Franklin Gothic Book" panose="020B0503020102020204" pitchFamily="34" charset="0"/>
                </a:rPr>
                <a:t>uchun</a:t>
              </a:r>
              <a:r>
                <a:rPr lang="en-US" sz="1400" dirty="0">
                  <a:latin typeface="Franklin Gothic Book" panose="020B0503020102020204" pitchFamily="34" charset="0"/>
                </a:rPr>
                <a:t> </a:t>
              </a:r>
              <a:r>
                <a:rPr lang="en-US" sz="1400" dirty="0" err="1">
                  <a:latin typeface="Franklin Gothic Book" panose="020B0503020102020204" pitchFamily="34" charset="0"/>
                </a:rPr>
                <a:t>qulaylik</a:t>
              </a:r>
              <a:r>
                <a:rPr lang="en-US" sz="1400" dirty="0">
                  <a:latin typeface="Franklin Gothic Book" panose="020B0503020102020204" pitchFamily="34" charset="0"/>
                </a:rPr>
                <a:t> </a:t>
              </a:r>
              <a:r>
                <a:rPr lang="en-US" sz="1400" dirty="0" err="1">
                  <a:latin typeface="Franklin Gothic Book" panose="020B0503020102020204" pitchFamily="34" charset="0"/>
                </a:rPr>
                <a:t>yaratadi</a:t>
              </a:r>
              <a:r>
                <a:rPr lang="en-US" sz="1400" dirty="0">
                  <a:latin typeface="Franklin Gothic Book" panose="020B0503020102020204" pitchFamily="34" charset="0"/>
                </a:rPr>
                <a:t>, </a:t>
              </a:r>
              <a:r>
                <a:rPr lang="en-US" sz="1400" dirty="0" err="1">
                  <a:latin typeface="Franklin Gothic Book" panose="020B0503020102020204" pitchFamily="34" charset="0"/>
                </a:rPr>
                <a:t>balki</a:t>
              </a:r>
              <a:r>
                <a:rPr lang="en-US" sz="1400" dirty="0">
                  <a:latin typeface="Franklin Gothic Book" panose="020B0503020102020204" pitchFamily="34" charset="0"/>
                </a:rPr>
                <a:t> </a:t>
              </a:r>
              <a:r>
                <a:rPr lang="en-US" sz="1400" dirty="0" err="1">
                  <a:latin typeface="Franklin Gothic Book" panose="020B0503020102020204" pitchFamily="34" charset="0"/>
                </a:rPr>
                <a:t>suyaklardagi</a:t>
              </a:r>
              <a:r>
                <a:rPr lang="en-US" sz="1400" dirty="0">
                  <a:latin typeface="Franklin Gothic Book" panose="020B0503020102020204" pitchFamily="34" charset="0"/>
                </a:rPr>
                <a:t> </a:t>
              </a:r>
              <a:r>
                <a:rPr lang="en-US" sz="1400" dirty="0" err="1">
                  <a:latin typeface="Franklin Gothic Book" panose="020B0503020102020204" pitchFamily="34" charset="0"/>
                </a:rPr>
                <a:t>nuqsonlarni</a:t>
              </a:r>
              <a:r>
                <a:rPr lang="en-US" sz="1400" dirty="0">
                  <a:latin typeface="Franklin Gothic Book" panose="020B0503020102020204" pitchFamily="34" charset="0"/>
                </a:rPr>
                <a:t> </a:t>
              </a:r>
              <a:r>
                <a:rPr lang="en-US" sz="1400" dirty="0" err="1">
                  <a:latin typeface="Franklin Gothic Book" panose="020B0503020102020204" pitchFamily="34" charset="0"/>
                </a:rPr>
                <a:t>toʻliqroq</a:t>
              </a:r>
              <a:r>
                <a:rPr lang="en-US" sz="1400" dirty="0">
                  <a:latin typeface="Franklin Gothic Book" panose="020B0503020102020204" pitchFamily="34" charset="0"/>
                </a:rPr>
                <a:t> </a:t>
              </a:r>
              <a:r>
                <a:rPr lang="en-US" sz="1400" dirty="0" err="1">
                  <a:latin typeface="Franklin Gothic Book" panose="020B0503020102020204" pitchFamily="34" charset="0"/>
                </a:rPr>
                <a:t>toʻldirishni</a:t>
              </a:r>
              <a:r>
                <a:rPr lang="en-US" sz="1400" dirty="0">
                  <a:latin typeface="Franklin Gothic Book" panose="020B0503020102020204" pitchFamily="34" charset="0"/>
                </a:rPr>
                <a:t> </a:t>
              </a:r>
              <a:r>
                <a:rPr lang="en-US" sz="1400" dirty="0" err="1">
                  <a:latin typeface="Franklin Gothic Book" panose="020B0503020102020204" pitchFamily="34" charset="0"/>
                </a:rPr>
                <a:t>taʼminlaydi</a:t>
              </a:r>
              <a:r>
                <a:rPr lang="en-US" sz="1400" dirty="0">
                  <a:latin typeface="Franklin Gothic Book" panose="020B0503020102020204" pitchFamily="34" charset="0"/>
                </a:rPr>
                <a:t> – </a:t>
              </a:r>
              <a:r>
                <a:rPr lang="en-US" sz="1400" dirty="0" err="1">
                  <a:latin typeface="Franklin Gothic Book" panose="020B0503020102020204" pitchFamily="34" charset="0"/>
                </a:rPr>
                <a:t>yashirin</a:t>
              </a:r>
              <a:r>
                <a:rPr lang="en-US" sz="1400" dirty="0">
                  <a:latin typeface="Franklin Gothic Book" panose="020B0503020102020204" pitchFamily="34" charset="0"/>
                </a:rPr>
                <a:t> </a:t>
              </a:r>
              <a:r>
                <a:rPr lang="en-US" sz="1400" dirty="0" err="1">
                  <a:latin typeface="Franklin Gothic Book" panose="020B0503020102020204" pitchFamily="34" charset="0"/>
                </a:rPr>
                <a:t>boʻshliqlarga</a:t>
              </a:r>
              <a:r>
                <a:rPr lang="en-US" sz="1400" dirty="0">
                  <a:latin typeface="Franklin Gothic Book" panose="020B0503020102020204" pitchFamily="34" charset="0"/>
                </a:rPr>
                <a:t> </a:t>
              </a:r>
              <a:r>
                <a:rPr lang="en-US" sz="1400" dirty="0" err="1">
                  <a:latin typeface="Franklin Gothic Book" panose="020B0503020102020204" pitchFamily="34" charset="0"/>
                </a:rPr>
                <a:t>chuqur</a:t>
              </a:r>
              <a:r>
                <a:rPr lang="en-US" sz="1400" dirty="0">
                  <a:latin typeface="Franklin Gothic Book" panose="020B0503020102020204" pitchFamily="34" charset="0"/>
                </a:rPr>
                <a:t> </a:t>
              </a:r>
              <a:r>
                <a:rPr lang="en-US" sz="1400" dirty="0" err="1">
                  <a:latin typeface="Franklin Gothic Book" panose="020B0503020102020204" pitchFamily="34" charset="0"/>
                </a:rPr>
                <a:t>kirib</a:t>
              </a:r>
              <a:r>
                <a:rPr lang="en-US" sz="1400" dirty="0">
                  <a:latin typeface="Franklin Gothic Book" panose="020B0503020102020204" pitchFamily="34" charset="0"/>
                </a:rPr>
                <a:t> </a:t>
              </a:r>
              <a:r>
                <a:rPr lang="en-US" sz="1400" dirty="0" err="1">
                  <a:latin typeface="Franklin Gothic Book" panose="020B0503020102020204" pitchFamily="34" charset="0"/>
                </a:rPr>
                <a:t>borish</a:t>
              </a:r>
              <a:r>
                <a:rPr lang="en-US" sz="1400" dirty="0">
                  <a:latin typeface="Franklin Gothic Book" panose="020B0503020102020204" pitchFamily="34" charset="0"/>
                </a:rPr>
                <a:t>, </a:t>
              </a:r>
              <a:r>
                <a:rPr lang="en-US" sz="1400" dirty="0" err="1">
                  <a:latin typeface="Franklin Gothic Book" panose="020B0503020102020204" pitchFamily="34" charset="0"/>
                </a:rPr>
                <a:t>shikastlangan</a:t>
              </a:r>
              <a:r>
                <a:rPr lang="en-US" sz="1400" dirty="0">
                  <a:latin typeface="Franklin Gothic Book" panose="020B0503020102020204" pitchFamily="34" charset="0"/>
                </a:rPr>
                <a:t> </a:t>
              </a:r>
              <a:r>
                <a:rPr lang="en-US" sz="1400" dirty="0" err="1">
                  <a:latin typeface="Franklin Gothic Book" panose="020B0503020102020204" pitchFamily="34" charset="0"/>
                </a:rPr>
                <a:t>toʻqimalar</a:t>
              </a:r>
              <a:r>
                <a:rPr lang="en-US" sz="1400" dirty="0">
                  <a:latin typeface="Franklin Gothic Book" panose="020B0503020102020204" pitchFamily="34" charset="0"/>
                </a:rPr>
                <a:t> </a:t>
              </a:r>
              <a:r>
                <a:rPr lang="en-US" sz="1400" dirty="0" err="1">
                  <a:latin typeface="Franklin Gothic Book" panose="020B0503020102020204" pitchFamily="34" charset="0"/>
                </a:rPr>
                <a:t>jipslashtirish</a:t>
              </a:r>
              <a:r>
                <a:rPr lang="en-US" sz="1400" dirty="0">
                  <a:latin typeface="Franklin Gothic Book" panose="020B0503020102020204" pitchFamily="34" charset="0"/>
                </a:rPr>
                <a:t> </a:t>
              </a:r>
              <a:r>
                <a:rPr lang="en-US" sz="1400" dirty="0" err="1">
                  <a:latin typeface="Franklin Gothic Book" panose="020B0503020102020204" pitchFamily="34" charset="0"/>
                </a:rPr>
                <a:t>imkonini</a:t>
              </a:r>
              <a:r>
                <a:rPr lang="en-US" sz="1400" dirty="0">
                  <a:latin typeface="Franklin Gothic Book" panose="020B0503020102020204" pitchFamily="34" charset="0"/>
                </a:rPr>
                <a:t> </a:t>
              </a:r>
              <a:r>
                <a:rPr lang="en-US" sz="1400" dirty="0" err="1">
                  <a:latin typeface="Franklin Gothic Book" panose="020B0503020102020204" pitchFamily="34" charset="0"/>
                </a:rPr>
                <a:t>yaratadi</a:t>
              </a:r>
              <a:r>
                <a:rPr lang="en-US" sz="1400" dirty="0">
                  <a:latin typeface="Franklin Gothic Book" panose="020B0503020102020204" pitchFamily="34" charset="0"/>
                </a:rPr>
                <a:t>.</a:t>
              </a:r>
              <a:endParaRPr lang="ru-RU" sz="1400" dirty="0">
                <a:latin typeface="Franklin Gothic Book" panose="020B0503020102020204" pitchFamily="34" charset="0"/>
              </a:endParaRPr>
            </a:p>
          </p:txBody>
        </p:sp>
      </p:grpSp>
      <p:sp>
        <p:nvSpPr>
          <p:cNvPr id="31" name="TextBox 30">
            <a:extLst>
              <a:ext uri="{FF2B5EF4-FFF2-40B4-BE49-F238E27FC236}">
                <a16:creationId xmlns:a16="http://schemas.microsoft.com/office/drawing/2014/main" id="{D131AA02-03DA-454A-B921-557614E27FF5}"/>
              </a:ext>
            </a:extLst>
          </p:cNvPr>
          <p:cNvSpPr txBox="1"/>
          <p:nvPr/>
        </p:nvSpPr>
        <p:spPr>
          <a:xfrm>
            <a:off x="127612" y="8481392"/>
            <a:ext cx="6541476"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Material jagʻ</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-yuz sohasidagi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suyak toʻqimalari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jarrohlik aralashuvlar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uchun, stomatologiya</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shu jumladan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oʻq va oskolkadan yaralangan suyaklarni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davolash uchun ishlatilishi mumkin. </a:t>
            </a:r>
            <a:endParaRPr lang="ru-RU" sz="1400" dirty="0"/>
          </a:p>
        </p:txBody>
      </p:sp>
      <p:cxnSp>
        <p:nvCxnSpPr>
          <p:cNvPr id="32" name="Прямая соединительная линия 31">
            <a:extLst>
              <a:ext uri="{FF2B5EF4-FFF2-40B4-BE49-F238E27FC236}">
                <a16:creationId xmlns:a16="http://schemas.microsoft.com/office/drawing/2014/main" id="{7605A8AF-DE38-4EC5-A28B-A6DE7AF4A5A5}"/>
              </a:ext>
            </a:extLst>
          </p:cNvPr>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A66A6C41-470F-479C-B73D-80213597E00F}"/>
              </a:ext>
            </a:extLst>
          </p:cNvPr>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id="{2B4EC6AC-2666-46BD-A873-6E57419F0797}"/>
              </a:ext>
            </a:extLst>
          </p:cNvPr>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35" name="TextBox 34">
            <a:extLst>
              <a:ext uri="{FF2B5EF4-FFF2-40B4-BE49-F238E27FC236}">
                <a16:creationId xmlns:a16="http://schemas.microsoft.com/office/drawing/2014/main" id="{E41B82F5-6FB9-41D9-A773-18E503F74AAF}"/>
              </a:ext>
            </a:extLst>
          </p:cNvPr>
          <p:cNvSpPr txBox="1"/>
          <p:nvPr/>
        </p:nvSpPr>
        <p:spPr>
          <a:xfrm>
            <a:off x="3252396"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9</a:t>
            </a:r>
            <a:endParaRPr lang="ru-RU" sz="1300" dirty="0">
              <a:solidFill>
                <a:schemeClr val="accent3">
                  <a:lumMod val="50000"/>
                </a:schemeClr>
              </a:solidFill>
              <a:latin typeface="Franklin Gothic Book" panose="020B0503020102020204" pitchFamily="34" charset="0"/>
            </a:endParaRPr>
          </a:p>
        </p:txBody>
      </p:sp>
      <p:pic>
        <p:nvPicPr>
          <p:cNvPr id="9218" name="Picture 2" descr="Эффективные витамины для укрепления костей, суставов и мышц">
            <a:extLst>
              <a:ext uri="{FF2B5EF4-FFF2-40B4-BE49-F238E27FC236}">
                <a16:creationId xmlns:a16="http://schemas.microsoft.com/office/drawing/2014/main" id="{DB904979-5B29-40B5-A8A5-680008725F6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 b="5000"/>
          <a:stretch/>
        </p:blipFill>
        <p:spPr bwMode="auto">
          <a:xfrm>
            <a:off x="3813777" y="5905499"/>
            <a:ext cx="2664000" cy="159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5384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25266</TotalTime>
  <Words>1761</Words>
  <Application>Microsoft Office PowerPoint</Application>
  <PresentationFormat>Лист A4 (210x297 мм)</PresentationFormat>
  <Paragraphs>95</Paragraphs>
  <Slides>13</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Candara</vt:lpstr>
      <vt:lpstr>Franklin Gothic Book</vt:lpstr>
      <vt:lpstr>Тема Office</vt:lpstr>
      <vt:lpstr>Презентация PowerPoint</vt:lpstr>
      <vt:lpstr> </vt:lpstr>
      <vt:lpstr> </vt:lpstr>
      <vt:lpstr>Презентация PowerPoint</vt:lpstr>
      <vt:lpstr> </vt:lpstr>
      <vt:lpstr> </vt:lpstr>
      <vt:lpstr> </vt:lpstr>
      <vt:lpstr> </vt:lpstr>
      <vt:lpstr> </vt:lpstr>
      <vt:lpstr> </vt:lpstr>
      <vt:lpstr> </vt:lpstr>
      <vt:lpstr> </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ASER</dc:creator>
  <cp:lastModifiedBy>Rushana</cp:lastModifiedBy>
  <cp:revision>2267</cp:revision>
  <dcterms:created xsi:type="dcterms:W3CDTF">2020-04-06T14:35:48Z</dcterms:created>
  <dcterms:modified xsi:type="dcterms:W3CDTF">2024-06-28T10:27:05Z</dcterms:modified>
</cp:coreProperties>
</file>