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32" r:id="rId2"/>
    <p:sldId id="420" r:id="rId3"/>
    <p:sldId id="422" r:id="rId4"/>
    <p:sldId id="421" r:id="rId5"/>
    <p:sldId id="423" r:id="rId6"/>
    <p:sldId id="424" r:id="rId7"/>
    <p:sldId id="425" r:id="rId8"/>
    <p:sldId id="426" r:id="rId9"/>
    <p:sldId id="427" r:id="rId10"/>
    <p:sldId id="428" r:id="rId11"/>
    <p:sldId id="430" r:id="rId12"/>
    <p:sldId id="429" r:id="rId13"/>
    <p:sldId id="431" r:id="rId14"/>
  </p:sldIdLst>
  <p:sldSz cx="6858000" cy="9906000" type="A4"/>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60" userDrawn="1">
          <p15:clr>
            <a:srgbClr val="A4A3A4"/>
          </p15:clr>
        </p15:guide>
        <p15:guide id="2" pos="164" userDrawn="1">
          <p15:clr>
            <a:srgbClr val="A4A3A4"/>
          </p15:clr>
        </p15:guide>
        <p15:guide id="3" pos="4156" userDrawn="1">
          <p15:clr>
            <a:srgbClr val="A4A3A4"/>
          </p15:clr>
        </p15:guide>
        <p15:guide id="4" orient="horz" pos="584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4"/>
    <a:srgbClr val="4F6228"/>
    <a:srgbClr val="FCF6E5"/>
    <a:srgbClr val="CE1126"/>
    <a:srgbClr val="0000FF"/>
    <a:srgbClr val="014076"/>
    <a:srgbClr val="003366"/>
    <a:srgbClr val="346197"/>
    <a:srgbClr val="4F81BD"/>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6357" autoAdjust="0"/>
  </p:normalViewPr>
  <p:slideViewPr>
    <p:cSldViewPr>
      <p:cViewPr>
        <p:scale>
          <a:sx n="75" d="100"/>
          <a:sy n="75" d="100"/>
        </p:scale>
        <p:origin x="-2165" y="331"/>
      </p:cViewPr>
      <p:guideLst>
        <p:guide orient="horz" pos="1260"/>
        <p:guide orient="horz" pos="5842"/>
        <p:guide pos="164"/>
        <p:guide pos="4156"/>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200" d="100"/>
        <a:sy n="200" d="100"/>
      </p:scale>
      <p:origin x="0" y="-34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8BAF3-98E0-4D9F-8C3F-F757BC698F87}" type="datetimeFigureOut">
              <a:rPr lang="ru-RU" smtClean="0"/>
              <a:pPr/>
              <a:t>25.05.2024</a:t>
            </a:fld>
            <a:endParaRPr lang="ru-RU"/>
          </a:p>
        </p:txBody>
      </p:sp>
      <p:sp>
        <p:nvSpPr>
          <p:cNvPr id="4" name="Образ слайда 3"/>
          <p:cNvSpPr>
            <a:spLocks noGrp="1" noRot="1" noChangeAspect="1"/>
          </p:cNvSpPr>
          <p:nvPr>
            <p:ph type="sldImg" idx="2"/>
          </p:nvPr>
        </p:nvSpPr>
        <p:spPr>
          <a:xfrm>
            <a:off x="2241550" y="685800"/>
            <a:ext cx="23749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01908-1096-4B12-A681-58D3911E6A89}" type="slidenum">
              <a:rPr lang="ru-RU" smtClean="0"/>
              <a:pPr/>
              <a:t>‹#›</a:t>
            </a:fld>
            <a:endParaRPr lang="ru-RU"/>
          </a:p>
        </p:txBody>
      </p:sp>
    </p:spTree>
    <p:extLst>
      <p:ext uri="{BB962C8B-B14F-4D97-AF65-F5344CB8AC3E}">
        <p14:creationId xmlns:p14="http://schemas.microsoft.com/office/powerpoint/2010/main" val="3476181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1</a:t>
            </a:fld>
            <a:endParaRPr lang="ru-RU"/>
          </a:p>
        </p:txBody>
      </p:sp>
    </p:spTree>
    <p:extLst>
      <p:ext uri="{BB962C8B-B14F-4D97-AF65-F5344CB8AC3E}">
        <p14:creationId xmlns:p14="http://schemas.microsoft.com/office/powerpoint/2010/main" val="2488522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10</a:t>
            </a:fld>
            <a:endParaRPr lang="ru-RU"/>
          </a:p>
        </p:txBody>
      </p:sp>
    </p:spTree>
    <p:extLst>
      <p:ext uri="{BB962C8B-B14F-4D97-AF65-F5344CB8AC3E}">
        <p14:creationId xmlns:p14="http://schemas.microsoft.com/office/powerpoint/2010/main" val="3104178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11</a:t>
            </a:fld>
            <a:endParaRPr lang="ru-RU"/>
          </a:p>
        </p:txBody>
      </p:sp>
    </p:spTree>
    <p:extLst>
      <p:ext uri="{BB962C8B-B14F-4D97-AF65-F5344CB8AC3E}">
        <p14:creationId xmlns:p14="http://schemas.microsoft.com/office/powerpoint/2010/main" val="3104178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12</a:t>
            </a:fld>
            <a:endParaRPr lang="ru-RU"/>
          </a:p>
        </p:txBody>
      </p:sp>
    </p:spTree>
    <p:extLst>
      <p:ext uri="{BB962C8B-B14F-4D97-AF65-F5344CB8AC3E}">
        <p14:creationId xmlns:p14="http://schemas.microsoft.com/office/powerpoint/2010/main" val="3104178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13</a:t>
            </a:fld>
            <a:endParaRPr lang="ru-RU"/>
          </a:p>
        </p:txBody>
      </p:sp>
    </p:spTree>
    <p:extLst>
      <p:ext uri="{BB962C8B-B14F-4D97-AF65-F5344CB8AC3E}">
        <p14:creationId xmlns:p14="http://schemas.microsoft.com/office/powerpoint/2010/main" val="2488522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2</a:t>
            </a:fld>
            <a:endParaRPr lang="ru-RU"/>
          </a:p>
        </p:txBody>
      </p:sp>
    </p:spTree>
    <p:extLst>
      <p:ext uri="{BB962C8B-B14F-4D97-AF65-F5344CB8AC3E}">
        <p14:creationId xmlns:p14="http://schemas.microsoft.com/office/powerpoint/2010/main" val="3686197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3</a:t>
            </a:fld>
            <a:endParaRPr lang="ru-RU"/>
          </a:p>
        </p:txBody>
      </p:sp>
    </p:spTree>
    <p:extLst>
      <p:ext uri="{BB962C8B-B14F-4D97-AF65-F5344CB8AC3E}">
        <p14:creationId xmlns:p14="http://schemas.microsoft.com/office/powerpoint/2010/main" val="1851588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4</a:t>
            </a:fld>
            <a:endParaRPr lang="ru-RU"/>
          </a:p>
        </p:txBody>
      </p:sp>
    </p:spTree>
    <p:extLst>
      <p:ext uri="{BB962C8B-B14F-4D97-AF65-F5344CB8AC3E}">
        <p14:creationId xmlns:p14="http://schemas.microsoft.com/office/powerpoint/2010/main" val="2571256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5</a:t>
            </a:fld>
            <a:endParaRPr lang="ru-RU"/>
          </a:p>
        </p:txBody>
      </p:sp>
    </p:spTree>
    <p:extLst>
      <p:ext uri="{BB962C8B-B14F-4D97-AF65-F5344CB8AC3E}">
        <p14:creationId xmlns:p14="http://schemas.microsoft.com/office/powerpoint/2010/main" val="3104178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6</a:t>
            </a:fld>
            <a:endParaRPr lang="ru-RU"/>
          </a:p>
        </p:txBody>
      </p:sp>
    </p:spTree>
    <p:extLst>
      <p:ext uri="{BB962C8B-B14F-4D97-AF65-F5344CB8AC3E}">
        <p14:creationId xmlns:p14="http://schemas.microsoft.com/office/powerpoint/2010/main" val="3104178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7</a:t>
            </a:fld>
            <a:endParaRPr lang="ru-RU"/>
          </a:p>
        </p:txBody>
      </p:sp>
    </p:spTree>
    <p:extLst>
      <p:ext uri="{BB962C8B-B14F-4D97-AF65-F5344CB8AC3E}">
        <p14:creationId xmlns:p14="http://schemas.microsoft.com/office/powerpoint/2010/main" val="3104178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8</a:t>
            </a:fld>
            <a:endParaRPr lang="ru-RU"/>
          </a:p>
        </p:txBody>
      </p:sp>
    </p:spTree>
    <p:extLst>
      <p:ext uri="{BB962C8B-B14F-4D97-AF65-F5344CB8AC3E}">
        <p14:creationId xmlns:p14="http://schemas.microsoft.com/office/powerpoint/2010/main" val="3104178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8A01908-1096-4B12-A681-58D3911E6A89}" type="slidenum">
              <a:rPr lang="ru-RU" smtClean="0"/>
              <a:pPr/>
              <a:t>9</a:t>
            </a:fld>
            <a:endParaRPr lang="ru-RU"/>
          </a:p>
        </p:txBody>
      </p:sp>
    </p:spTree>
    <p:extLst>
      <p:ext uri="{BB962C8B-B14F-4D97-AF65-F5344CB8AC3E}">
        <p14:creationId xmlns:p14="http://schemas.microsoft.com/office/powerpoint/2010/main" val="3104178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 y="3077283"/>
            <a:ext cx="5829300" cy="2123369"/>
          </a:xfrm>
        </p:spPr>
        <p:txBody>
          <a:bodyPr/>
          <a:lstStyle/>
          <a:p>
            <a:r>
              <a:rPr lang="ru-RU"/>
              <a:t>Образец заголовка</a:t>
            </a:r>
          </a:p>
        </p:txBody>
      </p:sp>
      <p:sp>
        <p:nvSpPr>
          <p:cNvPr id="3" name="Подзаголовок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AD52426-CF88-4C98-8613-586385E3CD61}" type="datetimeFigureOut">
              <a:rPr lang="ru-RU" smtClean="0"/>
              <a:pPr/>
              <a:t>25.05.2024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AD52426-CF88-4C98-8613-586385E3CD61}" type="datetimeFigureOut">
              <a:rPr lang="ru-RU" smtClean="0"/>
              <a:pPr/>
              <a:t>25.05.2024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5386387" y="396701"/>
            <a:ext cx="1671638" cy="8452203"/>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71475" y="396701"/>
            <a:ext cx="4900613" cy="8452203"/>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AD52426-CF88-4C98-8613-586385E3CD61}" type="datetimeFigureOut">
              <a:rPr lang="ru-RU" smtClean="0"/>
              <a:pPr/>
              <a:t>25.05.2024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AD52426-CF88-4C98-8613-586385E3CD61}" type="datetimeFigureOut">
              <a:rPr lang="ru-RU" smtClean="0"/>
              <a:pPr/>
              <a:t>25.05.2024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1735" y="6365524"/>
            <a:ext cx="5829300" cy="1967442"/>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AD52426-CF88-4C98-8613-586385E3CD61}" type="datetimeFigureOut">
              <a:rPr lang="ru-RU" smtClean="0"/>
              <a:pPr/>
              <a:t>25.05.2024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371475"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3771900" y="2311402"/>
            <a:ext cx="3286125"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AD52426-CF88-4C98-8613-586385E3CD61}" type="datetimeFigureOut">
              <a:rPr lang="ru-RU" smtClean="0"/>
              <a:pPr/>
              <a:t>25.05.2024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p:spPr>
        <p:txBody>
          <a:bodyPr/>
          <a:lstStyle>
            <a:lvl1pPr>
              <a:defRPr/>
            </a:lvl1pPr>
          </a:lstStyle>
          <a:p>
            <a:r>
              <a:rPr lang="ru-RU"/>
              <a:t>Образец заголовка</a:t>
            </a:r>
          </a:p>
        </p:txBody>
      </p:sp>
      <p:sp>
        <p:nvSpPr>
          <p:cNvPr id="3" name="Текст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3483769" y="2217385"/>
            <a:ext cx="3031332"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3483769" y="3141486"/>
            <a:ext cx="3031332"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AD52426-CF88-4C98-8613-586385E3CD61}" type="datetimeFigureOut">
              <a:rPr lang="ru-RU" smtClean="0"/>
              <a:pPr/>
              <a:t>25.05.2024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AD52426-CF88-4C98-8613-586385E3CD61}" type="datetimeFigureOut">
              <a:rPr lang="ru-RU" smtClean="0"/>
              <a:pPr/>
              <a:t>25.05.2024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AD52426-CF88-4C98-8613-586385E3CD61}" type="datetimeFigureOut">
              <a:rPr lang="ru-RU" smtClean="0"/>
              <a:pPr/>
              <a:t>25.05.2024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4405"/>
            <a:ext cx="2256235" cy="1678517"/>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2681288" y="394408"/>
            <a:ext cx="3833812"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342900" y="2072924"/>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AD52426-CF88-4C98-8613-586385E3CD61}" type="datetimeFigureOut">
              <a:rPr lang="ru-RU" smtClean="0"/>
              <a:pPr/>
              <a:t>25.05.2024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216" y="6934200"/>
            <a:ext cx="4114800" cy="818622"/>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AD52426-CF88-4C98-8613-586385E3CD61}" type="datetimeFigureOut">
              <a:rPr lang="ru-RU" smtClean="0"/>
              <a:pPr/>
              <a:t>25.05.2024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B5D01DA-97AF-4FDC-AF41-7E24C8FF139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342900" y="9181397"/>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BAD52426-CF88-4C98-8613-586385E3CD61}" type="datetimeFigureOut">
              <a:rPr lang="ru-RU" smtClean="0"/>
              <a:pPr/>
              <a:t>25.05.2024</a:t>
            </a:fld>
            <a:endParaRPr lang="ru-RU"/>
          </a:p>
        </p:txBody>
      </p:sp>
      <p:sp>
        <p:nvSpPr>
          <p:cNvPr id="5" name="Нижний колонтитул 4"/>
          <p:cNvSpPr>
            <a:spLocks noGrp="1"/>
          </p:cNvSpPr>
          <p:nvPr>
            <p:ph type="ftr" sz="quarter" idx="3"/>
          </p:nvPr>
        </p:nvSpPr>
        <p:spPr>
          <a:xfrm>
            <a:off x="2343150" y="9181397"/>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914900" y="9181397"/>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AB5D01DA-97AF-4FDC-AF41-7E24C8FF139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hyperlink" Target="https://engineering.wustl.edu/news/2024/Novel-material-supercharges-innovation-in-electrostatic-energy-storage.html" TargetMode="External"/><Relationship Id="rId3" Type="http://schemas.openxmlformats.org/officeDocument/2006/relationships/image" Target="../media/image6.jpeg"/><Relationship Id="rId7" Type="http://schemas.openxmlformats.org/officeDocument/2006/relationships/hyperlink" Target="https://pubs.acs.org/doi/10.1021/acs.est.3c07908"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mcgill.ca/newsroom/channels/news/clearing-air-wind-farms-more-land-effective-previously-thought-356777" TargetMode="External"/><Relationship Id="rId5" Type="http://schemas.openxmlformats.org/officeDocument/2006/relationships/hyperlink" Target="http://www.birmingham.ac.uk/news/2024/global-north-energy-outsourcing-demands-more-attention" TargetMode="External"/><Relationship Id="rId4" Type="http://schemas.openxmlformats.org/officeDocument/2006/relationships/hyperlink" Target="http://www.sciencedirect.com/science/article/abs/pii/S0140988324001166?=ihu" TargetMode="External"/><Relationship Id="rId9" Type="http://schemas.openxmlformats.org/officeDocument/2006/relationships/hyperlink" Target="http://www.science.org/doi/10.1126/science.adl2835"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2" descr="T7 Heavy Duty Tractor | New Holland UK">
            <a:extLst>
              <a:ext uri="{FF2B5EF4-FFF2-40B4-BE49-F238E27FC236}">
                <a16:creationId xmlns:a16="http://schemas.microsoft.com/office/drawing/2014/main" xmlns="" id="{6228C4EA-F4D5-4F82-95F7-2F5217222777}"/>
              </a:ext>
            </a:extLst>
          </p:cNvPr>
          <p:cNvSpPr>
            <a:spLocks noChangeAspect="1" noChangeArrowheads="1"/>
          </p:cNvSpPr>
          <p:nvPr/>
        </p:nvSpPr>
        <p:spPr bwMode="auto">
          <a:xfrm>
            <a:off x="3581400" y="5105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24" descr="T7 Heavy Duty Tractor | New Holland UK">
            <a:extLst>
              <a:ext uri="{FF2B5EF4-FFF2-40B4-BE49-F238E27FC236}">
                <a16:creationId xmlns:a16="http://schemas.microsoft.com/office/drawing/2014/main" xmlns="" id="{4DD28546-C555-4CEA-9564-B47B16609372}"/>
              </a:ext>
            </a:extLst>
          </p:cNvPr>
          <p:cNvSpPr>
            <a:spLocks noChangeAspect="1" noChangeArrowheads="1"/>
          </p:cNvSpPr>
          <p:nvPr/>
        </p:nvSpPr>
        <p:spPr bwMode="auto">
          <a:xfrm>
            <a:off x="3733800" y="5257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34" descr="Digital farming Stock Photos, Royalty Free Digital farming Images |  Depositphotos">
            <a:extLst>
              <a:ext uri="{FF2B5EF4-FFF2-40B4-BE49-F238E27FC236}">
                <a16:creationId xmlns:a16="http://schemas.microsoft.com/office/drawing/2014/main" xmlns="" id="{61C5B018-094D-43B6-B03A-BC614BD282B7}"/>
              </a:ext>
            </a:extLst>
          </p:cNvPr>
          <p:cNvSpPr>
            <a:spLocks noChangeAspect="1" noChangeArrowheads="1"/>
          </p:cNvSpPr>
          <p:nvPr/>
        </p:nvSpPr>
        <p:spPr bwMode="auto">
          <a:xfrm>
            <a:off x="3886200" y="5410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36" descr="Digital farming Stock Photos, Royalty Free Digital farming Images |  Depositphotos">
            <a:extLst>
              <a:ext uri="{FF2B5EF4-FFF2-40B4-BE49-F238E27FC236}">
                <a16:creationId xmlns:a16="http://schemas.microsoft.com/office/drawing/2014/main" xmlns="" id="{3090ABF0-2B92-4919-B479-86CA4CB18B24}"/>
              </a:ext>
            </a:extLst>
          </p:cNvPr>
          <p:cNvSpPr>
            <a:spLocks noChangeAspect="1" noChangeArrowheads="1"/>
          </p:cNvSpPr>
          <p:nvPr/>
        </p:nvSpPr>
        <p:spPr bwMode="auto">
          <a:xfrm>
            <a:off x="4038600" y="5562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0" name="Picture 6" descr="Европа устала от солнца и ветра">
            <a:extLst>
              <a:ext uri="{FF2B5EF4-FFF2-40B4-BE49-F238E27FC236}">
                <a16:creationId xmlns:a16="http://schemas.microsoft.com/office/drawing/2014/main" xmlns="" id="{A5972A27-AEF3-489B-B75E-74DC60C43A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881" r="-198" b="-180"/>
          <a:stretch/>
        </p:blipFill>
        <p:spPr bwMode="auto">
          <a:xfrm>
            <a:off x="0" y="0"/>
            <a:ext cx="6896100" cy="99214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Европа устала от солнца и ветра">
            <a:extLst>
              <a:ext uri="{FF2B5EF4-FFF2-40B4-BE49-F238E27FC236}">
                <a16:creationId xmlns:a16="http://schemas.microsoft.com/office/drawing/2014/main" xmlns="" id="{213AA6AA-0EB9-4BF5-BC4E-84A623DF78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881" r="-198" b="24917"/>
          <a:stretch/>
        </p:blipFill>
        <p:spPr bwMode="auto">
          <a:xfrm>
            <a:off x="323850" y="199719"/>
            <a:ext cx="6248400" cy="67269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pic>
        <p:nvPicPr>
          <p:cNvPr id="13" name="Рисунок 12">
            <a:extLst>
              <a:ext uri="{FF2B5EF4-FFF2-40B4-BE49-F238E27FC236}">
                <a16:creationId xmlns:a16="http://schemas.microsoft.com/office/drawing/2014/main" xmlns="" id="{728C24F5-A915-4F86-A7BF-74249BCEA602}"/>
              </a:ext>
            </a:extLst>
          </p:cNvPr>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853667" y="-947464"/>
            <a:ext cx="6814864" cy="6814864"/>
          </a:xfrm>
          <a:prstGeom prst="rect">
            <a:avLst/>
          </a:prstGeom>
        </p:spPr>
      </p:pic>
      <p:pic>
        <p:nvPicPr>
          <p:cNvPr id="3" name="Рисунок 2">
            <a:extLst>
              <a:ext uri="{FF2B5EF4-FFF2-40B4-BE49-F238E27FC236}">
                <a16:creationId xmlns:a16="http://schemas.microsoft.com/office/drawing/2014/main" xmlns="" id="{8556CD3F-2696-444B-851E-B1222F52E707}"/>
              </a:ext>
            </a:extLst>
          </p:cNvPr>
          <p:cNvPicPr>
            <a:picLocks noChangeAspect="1"/>
          </p:cNvPicPr>
          <p:nvPr/>
        </p:nvPicPr>
        <p:blipFill rotWithShape="1">
          <a:blip r:embed="rId5">
            <a:extLst>
              <a:ext uri="{28A0092B-C50C-407E-A947-70E740481C1C}">
                <a14:useLocalDpi xmlns:a14="http://schemas.microsoft.com/office/drawing/2010/main" val="0"/>
              </a:ext>
            </a:extLst>
          </a:blip>
          <a:srcRect r="61838"/>
          <a:stretch/>
        </p:blipFill>
        <p:spPr>
          <a:xfrm>
            <a:off x="3223001" y="-1215616"/>
            <a:ext cx="3673099" cy="5414114"/>
          </a:xfrm>
          <a:prstGeom prst="rect">
            <a:avLst/>
          </a:prstGeom>
        </p:spPr>
      </p:pic>
      <p:pic>
        <p:nvPicPr>
          <p:cNvPr id="15" name="Рисунок 14">
            <a:extLst>
              <a:ext uri="{FF2B5EF4-FFF2-40B4-BE49-F238E27FC236}">
                <a16:creationId xmlns:a16="http://schemas.microsoft.com/office/drawing/2014/main" xmlns="" id="{9C633D75-AC20-47D9-8173-785312EEF143}"/>
              </a:ext>
            </a:extLst>
          </p:cNvPr>
          <p:cNvPicPr>
            <a:picLocks noChangeAspect="1"/>
          </p:cNvPicPr>
          <p:nvPr/>
        </p:nvPicPr>
        <p:blipFill rotWithShape="1">
          <a:blip r:embed="rId5">
            <a:extLst>
              <a:ext uri="{28A0092B-C50C-407E-A947-70E740481C1C}">
                <a14:useLocalDpi xmlns:a14="http://schemas.microsoft.com/office/drawing/2010/main" val="0"/>
              </a:ext>
            </a:extLst>
          </a:blip>
          <a:srcRect r="88990"/>
          <a:stretch/>
        </p:blipFill>
        <p:spPr>
          <a:xfrm>
            <a:off x="5798303" y="4198498"/>
            <a:ext cx="1059697" cy="5414114"/>
          </a:xfrm>
          <a:prstGeom prst="rect">
            <a:avLst/>
          </a:prstGeom>
        </p:spPr>
      </p:pic>
      <p:pic>
        <p:nvPicPr>
          <p:cNvPr id="3076" name="Picture 4" descr="Research - Supergen Energy Networks Hub - Newcastle University">
            <a:extLst>
              <a:ext uri="{FF2B5EF4-FFF2-40B4-BE49-F238E27FC236}">
                <a16:creationId xmlns:a16="http://schemas.microsoft.com/office/drawing/2014/main" xmlns="" id="{08BC8F12-F01C-442F-B79A-ADB5BF0BD6E4}"/>
              </a:ext>
            </a:extLst>
          </p:cNvPr>
          <p:cNvPicPr>
            <a:picLocks noChangeAspect="1" noChangeArrowheads="1"/>
          </p:cNvPicPr>
          <p:nvPr/>
        </p:nvPicPr>
        <p:blipFill>
          <a:blip r:embed="rId6">
            <a:alphaModFix amt="85000"/>
            <a:extLst>
              <a:ext uri="{28A0092B-C50C-407E-A947-70E740481C1C}">
                <a14:useLocalDpi xmlns:a14="http://schemas.microsoft.com/office/drawing/2010/main" val="0"/>
              </a:ext>
            </a:extLst>
          </a:blip>
          <a:srcRect/>
          <a:stretch>
            <a:fillRect/>
          </a:stretch>
        </p:blipFill>
        <p:spPr bwMode="auto">
          <a:xfrm>
            <a:off x="-1594514" y="6019800"/>
            <a:ext cx="10656628" cy="4166444"/>
          </a:xfrm>
          <a:prstGeom prst="rect">
            <a:avLst/>
          </a:prstGeom>
          <a:noFill/>
          <a:effectLst>
            <a:softEdge rad="1066800"/>
          </a:effectLst>
          <a:extLst>
            <a:ext uri="{909E8E84-426E-40DD-AFC4-6F175D3DCCD1}">
              <a14:hiddenFill xmlns:a14="http://schemas.microsoft.com/office/drawing/2010/main">
                <a:solidFill>
                  <a:srgbClr val="FFFFFF"/>
                </a:solidFill>
              </a14:hiddenFill>
            </a:ext>
          </a:extLst>
        </p:spPr>
      </p:pic>
      <p:sp>
        <p:nvSpPr>
          <p:cNvPr id="29" name="Прямоугольник 28">
            <a:extLst>
              <a:ext uri="{FF2B5EF4-FFF2-40B4-BE49-F238E27FC236}">
                <a16:creationId xmlns:a16="http://schemas.microsoft.com/office/drawing/2014/main" xmlns="" id="{8427CFED-A410-4F49-9D22-FB1D89EE06F5}"/>
              </a:ext>
            </a:extLst>
          </p:cNvPr>
          <p:cNvSpPr/>
          <p:nvPr/>
        </p:nvSpPr>
        <p:spPr>
          <a:xfrm>
            <a:off x="-216021" y="3952471"/>
            <a:ext cx="7704856" cy="2628000"/>
          </a:xfrm>
          <a:prstGeom prst="rect">
            <a:avLst/>
          </a:prstGeom>
          <a:solidFill>
            <a:schemeClr val="tx2">
              <a:lumMod val="50000"/>
              <a:alpha val="5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grpSp>
        <p:nvGrpSpPr>
          <p:cNvPr id="30" name="Группа 29">
            <a:extLst>
              <a:ext uri="{FF2B5EF4-FFF2-40B4-BE49-F238E27FC236}">
                <a16:creationId xmlns:a16="http://schemas.microsoft.com/office/drawing/2014/main" xmlns="" id="{A8423BE8-19EE-4C7F-BF0D-07DCAE355460}"/>
              </a:ext>
            </a:extLst>
          </p:cNvPr>
          <p:cNvGrpSpPr/>
          <p:nvPr/>
        </p:nvGrpSpPr>
        <p:grpSpPr>
          <a:xfrm>
            <a:off x="6158895" y="1002049"/>
            <a:ext cx="3528392" cy="317979"/>
            <a:chOff x="6158895" y="1002049"/>
            <a:chExt cx="3528392" cy="317979"/>
          </a:xfrm>
        </p:grpSpPr>
        <p:sp>
          <p:nvSpPr>
            <p:cNvPr id="31" name="Прямоугольник 30">
              <a:extLst>
                <a:ext uri="{FF2B5EF4-FFF2-40B4-BE49-F238E27FC236}">
                  <a16:creationId xmlns:a16="http://schemas.microsoft.com/office/drawing/2014/main" xmlns="" id="{4C0243FD-0B31-4ACE-A5DE-CEDC801B75BA}"/>
                </a:ext>
              </a:extLst>
            </p:cNvPr>
            <p:cNvSpPr/>
            <p:nvPr/>
          </p:nvSpPr>
          <p:spPr>
            <a:xfrm>
              <a:off x="6158895" y="1002049"/>
              <a:ext cx="3528392" cy="317979"/>
            </a:xfrm>
            <a:prstGeom prst="rect">
              <a:avLst/>
            </a:prstGeom>
            <a:solidFill>
              <a:schemeClr val="tx2">
                <a:lumMod val="50000"/>
                <a:alpha val="54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32" name="文本框 40">
              <a:extLst>
                <a:ext uri="{FF2B5EF4-FFF2-40B4-BE49-F238E27FC236}">
                  <a16:creationId xmlns:a16="http://schemas.microsoft.com/office/drawing/2014/main" xmlns="" id="{41ACAA67-E875-4E45-9515-D55264FB930B}"/>
                </a:ext>
              </a:extLst>
            </p:cNvPr>
            <p:cNvSpPr txBox="1"/>
            <p:nvPr/>
          </p:nvSpPr>
          <p:spPr>
            <a:xfrm>
              <a:off x="6203728" y="1011080"/>
              <a:ext cx="3149179" cy="299917"/>
            </a:xfrm>
            <a:prstGeom prst="rect">
              <a:avLst/>
            </a:prstGeom>
            <a:noFill/>
            <a:ln>
              <a:noFill/>
            </a:ln>
          </p:spPr>
          <p:txBody>
            <a:bodyPr wrap="square" lIns="68415" tIns="34208" rIns="68415" bIns="34208" rtlCol="0" anchor="ctr">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ru-RU" altLang="zh-CN" sz="1500" dirty="0" smtClean="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a:t>
              </a:r>
              <a:r>
                <a:rPr lang="ru-RU" altLang="zh-CN" sz="15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rPr>
                <a:t>2</a:t>
              </a:r>
              <a:endParaRPr lang="zh-CN" altLang="en-US" sz="1500" dirty="0">
                <a:solidFill>
                  <a:schemeClr val="bg1"/>
                </a:solidFill>
                <a:effectLst>
                  <a:outerShdw blurRad="38100" dist="38100" dir="2700000" algn="tl">
                    <a:srgbClr val="000000">
                      <a:alpha val="43137"/>
                    </a:srgbClr>
                  </a:outerShdw>
                </a:effectLst>
                <a:latin typeface="Franklin Gothic Book" panose="020B0503020102020204" pitchFamily="34" charset="0"/>
                <a:cs typeface="Arial" panose="020B0604020202020204" pitchFamily="34" charset="0"/>
              </a:endParaRPr>
            </a:p>
          </p:txBody>
        </p:sp>
      </p:grpSp>
      <p:grpSp>
        <p:nvGrpSpPr>
          <p:cNvPr id="2" name="Группа 1"/>
          <p:cNvGrpSpPr/>
          <p:nvPr/>
        </p:nvGrpSpPr>
        <p:grpSpPr>
          <a:xfrm>
            <a:off x="1553764" y="4283105"/>
            <a:ext cx="5088215" cy="1966732"/>
            <a:chOff x="1553764" y="4283105"/>
            <a:chExt cx="5088215" cy="1966732"/>
          </a:xfrm>
        </p:grpSpPr>
        <p:sp>
          <p:nvSpPr>
            <p:cNvPr id="34" name="文本框 40">
              <a:extLst>
                <a:ext uri="{FF2B5EF4-FFF2-40B4-BE49-F238E27FC236}">
                  <a16:creationId xmlns:a16="http://schemas.microsoft.com/office/drawing/2014/main" xmlns="" id="{EFEFA899-A910-4AD6-BD17-30C2E3C53729}"/>
                </a:ext>
              </a:extLst>
            </p:cNvPr>
            <p:cNvSpPr txBox="1"/>
            <p:nvPr/>
          </p:nvSpPr>
          <p:spPr>
            <a:xfrm>
              <a:off x="1553764" y="4283105"/>
              <a:ext cx="5043587" cy="1200329"/>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r"/>
              <a:r>
                <a:rPr lang="en-US" sz="2400" b="1" dirty="0" err="1" smtClean="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Qayta</a:t>
              </a:r>
              <a:r>
                <a:rPr lang="en-US" sz="2400" b="1" dirty="0" smtClean="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smtClean="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tiklanuvchi</a:t>
              </a:r>
              <a:r>
                <a:rPr lang="en-US" sz="2400" b="1" dirty="0" smtClean="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smtClean="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energetika</a:t>
              </a:r>
              <a:r>
                <a:rPr lang="en-US" sz="2400" b="1" dirty="0" smtClean="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smtClean="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sohasidagi</a:t>
              </a:r>
              <a:r>
                <a:rPr lang="en-US" sz="2400" b="1" dirty="0" smtClean="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ilmiy</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va</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smtClean="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innovatsion</a:t>
              </a:r>
              <a:r>
                <a:rPr lang="en-US" sz="2400" b="1" dirty="0" smtClean="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ishlanmalar</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r>
                <a:rPr lang="en-US" sz="2400" b="1" dirty="0" err="1">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bo‘yicha</a:t>
              </a:r>
              <a:r>
                <a:rPr lang="en-US"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rPr>
                <a:t> </a:t>
              </a:r>
              <a:endParaRPr lang="ru-RU" sz="2400" b="1" dirty="0">
                <a:solidFill>
                  <a:schemeClr val="bg1"/>
                </a:solidFill>
                <a:effectLst>
                  <a:outerShdw blurRad="38100" dist="38100" dir="2700000" algn="tl">
                    <a:srgbClr val="000000">
                      <a:alpha val="43137"/>
                    </a:srgbClr>
                  </a:outerShdw>
                </a:effectLst>
                <a:latin typeface="Candara" panose="020E0502030303020204" pitchFamily="34" charset="0"/>
                <a:ea typeface="Malgun Gothic" panose="020B0503020000020004" pitchFamily="34" charset="-127"/>
                <a:cs typeface="Arial" panose="020B0604020202020204" pitchFamily="34" charset="0"/>
              </a:endParaRPr>
            </a:p>
          </p:txBody>
        </p:sp>
        <p:sp>
          <p:nvSpPr>
            <p:cNvPr id="35" name="圆角矩形 4">
              <a:extLst>
                <a:ext uri="{FF2B5EF4-FFF2-40B4-BE49-F238E27FC236}">
                  <a16:creationId xmlns:a16="http://schemas.microsoft.com/office/drawing/2014/main" xmlns="" id="{D8BA1812-1345-437C-88DC-CB7D403FB32A}"/>
                </a:ext>
              </a:extLst>
            </p:cNvPr>
            <p:cNvSpPr/>
            <p:nvPr/>
          </p:nvSpPr>
          <p:spPr>
            <a:xfrm>
              <a:off x="3069299" y="5414123"/>
              <a:ext cx="3572680" cy="83571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r"/>
              <a:r>
                <a:rPr lang="en-US" altLang="zh-CN" sz="4500" b="1" dirty="0">
                  <a:solidFill>
                    <a:schemeClr val="bg1"/>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rPr>
                <a:t>DAYJEST</a:t>
              </a:r>
              <a:endParaRPr lang="ru-RU" altLang="zh-CN" sz="4500" b="1" dirty="0">
                <a:solidFill>
                  <a:schemeClr val="bg1"/>
                </a:solidFill>
                <a:effectLst>
                  <a:outerShdw blurRad="38100" dist="38100" dir="2700000" algn="tl">
                    <a:srgbClr val="000000">
                      <a:alpha val="43137"/>
                    </a:srgbClr>
                  </a:outerShdw>
                </a:effectLst>
                <a:latin typeface="Candara" panose="020E0502030303020204" pitchFamily="34" charset="0"/>
                <a:cs typeface="Arial" panose="020B0604020202020204" pitchFamily="34" charset="0"/>
              </a:endParaRPr>
            </a:p>
          </p:txBody>
        </p:sp>
      </p:grpSp>
      <p:sp>
        <p:nvSpPr>
          <p:cNvPr id="36" name="Rectangle 1">
            <a:extLst>
              <a:ext uri="{FF2B5EF4-FFF2-40B4-BE49-F238E27FC236}">
                <a16:creationId xmlns:a16="http://schemas.microsoft.com/office/drawing/2014/main" xmlns="" id="{9FB2EC87-7510-4B7B-8A24-83901FC1F300}"/>
              </a:ext>
            </a:extLst>
          </p:cNvPr>
          <p:cNvSpPr>
            <a:spLocks noChangeArrowheads="1"/>
          </p:cNvSpPr>
          <p:nvPr/>
        </p:nvSpPr>
        <p:spPr bwMode="auto">
          <a:xfrm>
            <a:off x="549954" y="9025450"/>
            <a:ext cx="5758092" cy="623082"/>
          </a:xfrm>
          <a:prstGeom prst="rect">
            <a:avLst/>
          </a:prstGeom>
          <a:noFill/>
          <a:ln w="9525">
            <a:noFill/>
            <a:miter lim="800000"/>
          </a:ln>
          <a:effectLst/>
        </p:spPr>
        <p:txBody>
          <a:bodyPr vert="horz" wrap="square" lIns="68415" tIns="34208" rIns="68415" bIns="34208" numCol="1" anchor="ctr" anchorCtr="0" compatLnSpc="1">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eaLnBrk="0" fontAlgn="base" hangingPunct="0">
              <a:spcBef>
                <a:spcPct val="0"/>
              </a:spcBef>
              <a:spcAft>
                <a:spcPct val="0"/>
              </a:spcAft>
            </a:pP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Ilmiy</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texnik</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axborot</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markazi</a:t>
            </a:r>
            <a:endPar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endPar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Toshkent</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 2024</a:t>
            </a:r>
          </a:p>
        </p:txBody>
      </p:sp>
    </p:spTree>
    <p:extLst>
      <p:ext uri="{BB962C8B-B14F-4D97-AF65-F5344CB8AC3E}">
        <p14:creationId xmlns:p14="http://schemas.microsoft.com/office/powerpoint/2010/main" val="2262101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6" descr="Europe's renewable energy future – EURACTIV.com"/>
          <p:cNvPicPr>
            <a:picLocks noChangeAspect="1" noChangeArrowheads="1"/>
          </p:cNvPicPr>
          <p:nvPr/>
        </p:nvPicPr>
        <p:blipFill rotWithShape="1">
          <a:blip r:embed="rId3">
            <a:extLst>
              <a:ext uri="{28A0092B-C50C-407E-A947-70E740481C1C}">
                <a14:useLocalDpi xmlns:a14="http://schemas.microsoft.com/office/drawing/2010/main" val="0"/>
              </a:ext>
            </a:extLst>
          </a:blip>
          <a:srcRect t="6329" b="27917"/>
          <a:stretch/>
        </p:blipFill>
        <p:spPr bwMode="auto">
          <a:xfrm>
            <a:off x="-115545" y="-386166"/>
            <a:ext cx="7089090" cy="2160240"/>
          </a:xfrm>
          <a:prstGeom prst="rect">
            <a:avLst/>
          </a:prstGeom>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cxnSp>
        <p:nvCxnSpPr>
          <p:cNvPr id="15" name="Прямая соединительная линия 14"/>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5" name="TextBox 24"/>
          <p:cNvSpPr txBox="1"/>
          <p:nvPr/>
        </p:nvSpPr>
        <p:spPr>
          <a:xfrm>
            <a:off x="3252397"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10</a:t>
            </a:r>
            <a:endParaRPr lang="ru-RU" sz="1300" dirty="0">
              <a:solidFill>
                <a:schemeClr val="accent3">
                  <a:lumMod val="50000"/>
                </a:schemeClr>
              </a:solidFill>
              <a:latin typeface="Franklin Gothic Book" panose="020B0503020102020204" pitchFamily="34" charset="0"/>
            </a:endParaRPr>
          </a:p>
        </p:txBody>
      </p:sp>
      <p:sp>
        <p:nvSpPr>
          <p:cNvPr id="18" name="TextBox 17"/>
          <p:cNvSpPr txBox="1"/>
          <p:nvPr/>
        </p:nvSpPr>
        <p:spPr>
          <a:xfrm>
            <a:off x="260350" y="476621"/>
            <a:ext cx="6337002" cy="769441"/>
          </a:xfrm>
          <a:prstGeom prst="rect">
            <a:avLst/>
          </a:prstGeom>
          <a:noFill/>
        </p:spPr>
        <p:txBody>
          <a:bodyPr wrap="square" rtlCol="0">
            <a:spAutoFit/>
          </a:bodyPr>
          <a:lstStyle/>
          <a:p>
            <a:pPr algn="r"/>
            <a:r>
              <a:rPr lang="sv-SE" sz="2200" b="1" dirty="0">
                <a:solidFill>
                  <a:schemeClr val="bg1"/>
                </a:solidFill>
                <a:effectLst>
                  <a:outerShdw blurRad="38100" dist="38100" dir="2700000" algn="tl">
                    <a:srgbClr val="000000">
                      <a:alpha val="43137"/>
                    </a:srgbClr>
                  </a:outerShdw>
                </a:effectLst>
                <a:latin typeface="Franklin Gothic Book" pitchFamily="34" charset="0"/>
              </a:rPr>
              <a:t>Yangi material elektrostatik energiyani                  saqlashda innovatsiyalarni tezlashtiradi</a:t>
            </a:r>
          </a:p>
        </p:txBody>
      </p:sp>
      <p:sp>
        <p:nvSpPr>
          <p:cNvPr id="7" name="Прямоугольник 6"/>
          <p:cNvSpPr/>
          <p:nvPr/>
        </p:nvSpPr>
        <p:spPr>
          <a:xfrm>
            <a:off x="130175" y="2000672"/>
            <a:ext cx="6597650" cy="738664"/>
          </a:xfrm>
          <a:prstGeom prst="rect">
            <a:avLst/>
          </a:prstGeom>
        </p:spPr>
        <p:txBody>
          <a:bodyPr wrap="square">
            <a:spAutoFit/>
          </a:bodyPr>
          <a:lstStyle/>
          <a:p>
            <a:pPr algn="ctr"/>
            <a:r>
              <a:rPr lang="en-US" sz="1400" dirty="0">
                <a:latin typeface="Franklin Gothic Book" pitchFamily="34" charset="0"/>
              </a:rPr>
              <a:t>2D/3D/2D </a:t>
            </a:r>
            <a:r>
              <a:rPr lang="en-US" sz="1400" dirty="0" err="1">
                <a:latin typeface="Franklin Gothic Book" pitchFamily="34" charset="0"/>
              </a:rPr>
              <a:t>geterostrukturalari</a:t>
            </a:r>
            <a:r>
              <a:rPr lang="en-US" sz="1400" dirty="0">
                <a:latin typeface="Franklin Gothic Book" pitchFamily="34" charset="0"/>
              </a:rPr>
              <a:t> </a:t>
            </a:r>
            <a:r>
              <a:rPr lang="en-US" sz="1400" dirty="0" err="1">
                <a:latin typeface="Franklin Gothic Book" pitchFamily="34" charset="0"/>
              </a:rPr>
              <a:t>oʻtkazuvchanlik</a:t>
            </a:r>
            <a:r>
              <a:rPr lang="en-US" sz="1400" dirty="0">
                <a:latin typeface="Franklin Gothic Book" pitchFamily="34" charset="0"/>
              </a:rPr>
              <a:t> </a:t>
            </a:r>
            <a:r>
              <a:rPr lang="en-US" sz="1400" dirty="0" err="1">
                <a:latin typeface="Franklin Gothic Book" pitchFamily="34" charset="0"/>
              </a:rPr>
              <a:t>va</a:t>
            </a:r>
            <a:r>
              <a:rPr lang="en-US" sz="1400" dirty="0">
                <a:latin typeface="Franklin Gothic Book" pitchFamily="34" charset="0"/>
              </a:rPr>
              <a:t> </a:t>
            </a:r>
            <a:r>
              <a:rPr lang="en-US" sz="1400" dirty="0" err="1">
                <a:latin typeface="Franklin Gothic Book" pitchFamily="34" charset="0"/>
              </a:rPr>
              <a:t>oʻtkazishlik</a:t>
            </a:r>
            <a:r>
              <a:rPr lang="en-US" sz="1400" dirty="0">
                <a:latin typeface="Franklin Gothic Book" pitchFamily="34" charset="0"/>
              </a:rPr>
              <a:t> </a:t>
            </a:r>
            <a:r>
              <a:rPr lang="en-US" sz="1400" dirty="0" err="1">
                <a:latin typeface="Franklin Gothic Book" pitchFamily="34" charset="0"/>
              </a:rPr>
              <a:t>oʻrtasidagi</a:t>
            </a:r>
            <a:r>
              <a:rPr lang="en-US" sz="1400" dirty="0">
                <a:latin typeface="Franklin Gothic Book" pitchFamily="34" charset="0"/>
              </a:rPr>
              <a:t> </a:t>
            </a:r>
            <a:r>
              <a:rPr lang="en-US" sz="1400" dirty="0" err="1">
                <a:latin typeface="Franklin Gothic Book" pitchFamily="34" charset="0"/>
              </a:rPr>
              <a:t>oltin</a:t>
            </a:r>
            <a:r>
              <a:rPr lang="en-US" sz="1400" dirty="0">
                <a:latin typeface="Franklin Gothic Book" pitchFamily="34" charset="0"/>
              </a:rPr>
              <a:t> </a:t>
            </a:r>
            <a:r>
              <a:rPr lang="en-US" sz="1400" dirty="0" err="1">
                <a:latin typeface="Franklin Gothic Book" pitchFamily="34" charset="0"/>
              </a:rPr>
              <a:t>nuqtani</a:t>
            </a:r>
            <a:r>
              <a:rPr lang="en-US" sz="1400" dirty="0">
                <a:latin typeface="Franklin Gothic Book" pitchFamily="34" charset="0"/>
              </a:rPr>
              <a:t> </a:t>
            </a:r>
            <a:r>
              <a:rPr lang="en-US" sz="1400" dirty="0" err="1">
                <a:latin typeface="Franklin Gothic Book" pitchFamily="34" charset="0"/>
              </a:rPr>
              <a:t>bosib</a:t>
            </a:r>
            <a:r>
              <a:rPr lang="en-US" sz="1400" dirty="0">
                <a:latin typeface="Franklin Gothic Book" pitchFamily="34" charset="0"/>
              </a:rPr>
              <a:t> </a:t>
            </a:r>
            <a:r>
              <a:rPr lang="en-US" sz="1400" dirty="0" err="1">
                <a:latin typeface="Franklin Gothic Book" pitchFamily="34" charset="0"/>
              </a:rPr>
              <a:t>oʻtish</a:t>
            </a:r>
            <a:r>
              <a:rPr lang="en-US" sz="1400" dirty="0">
                <a:latin typeface="Franklin Gothic Book" pitchFamily="34" charset="0"/>
              </a:rPr>
              <a:t> </a:t>
            </a:r>
            <a:r>
              <a:rPr lang="en-US" sz="1400" dirty="0" err="1">
                <a:latin typeface="Franklin Gothic Book" pitchFamily="34" charset="0"/>
              </a:rPr>
              <a:t>uchun</a:t>
            </a:r>
            <a:r>
              <a:rPr lang="en-US" sz="1400" dirty="0">
                <a:latin typeface="Franklin Gothic Book" pitchFamily="34" charset="0"/>
              </a:rPr>
              <a:t> </a:t>
            </a:r>
            <a:r>
              <a:rPr lang="en-US" sz="1400" dirty="0" err="1">
                <a:latin typeface="Franklin Gothic Book" pitchFamily="34" charset="0"/>
              </a:rPr>
              <a:t>ehtiyotkorlik</a:t>
            </a:r>
            <a:r>
              <a:rPr lang="en-US" sz="1400" dirty="0">
                <a:latin typeface="Franklin Gothic Book" pitchFamily="34" charset="0"/>
              </a:rPr>
              <a:t> </a:t>
            </a:r>
            <a:r>
              <a:rPr lang="en-US" sz="1400" dirty="0" err="1">
                <a:latin typeface="Franklin Gothic Book" pitchFamily="34" charset="0"/>
              </a:rPr>
              <a:t>bilan</a:t>
            </a:r>
            <a:r>
              <a:rPr lang="en-US" sz="1400" dirty="0">
                <a:latin typeface="Franklin Gothic Book" pitchFamily="34" charset="0"/>
              </a:rPr>
              <a:t> </a:t>
            </a:r>
            <a:r>
              <a:rPr lang="en-US" sz="1400" dirty="0" err="1">
                <a:latin typeface="Franklin Gothic Book" pitchFamily="34" charset="0"/>
              </a:rPr>
              <a:t>ishlab</a:t>
            </a:r>
            <a:r>
              <a:rPr lang="en-US" sz="1400" dirty="0">
                <a:latin typeface="Franklin Gothic Book" pitchFamily="34" charset="0"/>
              </a:rPr>
              <a:t> </a:t>
            </a:r>
            <a:r>
              <a:rPr lang="en-US" sz="1400" dirty="0" err="1">
                <a:latin typeface="Franklin Gothic Book" pitchFamily="34" charset="0"/>
              </a:rPr>
              <a:t>chiqilgan</a:t>
            </a:r>
            <a:r>
              <a:rPr lang="en-US" sz="1400" dirty="0">
                <a:latin typeface="Franklin Gothic Book" pitchFamily="34" charset="0"/>
              </a:rPr>
              <a:t>, </a:t>
            </a:r>
            <a:r>
              <a:rPr lang="en-US" sz="1400" dirty="0" err="1">
                <a:latin typeface="Franklin Gothic Book" pitchFamily="34" charset="0"/>
              </a:rPr>
              <a:t>bu</a:t>
            </a:r>
            <a:r>
              <a:rPr lang="en-US" sz="1400" dirty="0">
                <a:latin typeface="Franklin Gothic Book" pitchFamily="34" charset="0"/>
              </a:rPr>
              <a:t> </a:t>
            </a:r>
            <a:r>
              <a:rPr lang="en-US" sz="1400" dirty="0" err="1">
                <a:latin typeface="Franklin Gothic Book" pitchFamily="34" charset="0"/>
              </a:rPr>
              <a:t>yerda</a:t>
            </a:r>
            <a:r>
              <a:rPr lang="en-US" sz="1400" dirty="0">
                <a:latin typeface="Franklin Gothic Book" pitchFamily="34" charset="0"/>
              </a:rPr>
              <a:t> </a:t>
            </a:r>
            <a:r>
              <a:rPr lang="en-US" sz="1400" dirty="0" err="1">
                <a:latin typeface="Franklin Gothic Book" pitchFamily="34" charset="0"/>
              </a:rPr>
              <a:t>yarim</a:t>
            </a:r>
            <a:r>
              <a:rPr lang="en-US" sz="1400" dirty="0">
                <a:latin typeface="Franklin Gothic Book" pitchFamily="34" charset="0"/>
              </a:rPr>
              <a:t> </a:t>
            </a:r>
            <a:r>
              <a:rPr lang="en-US" sz="1400" dirty="0" err="1">
                <a:latin typeface="Franklin Gothic Book" pitchFamily="34" charset="0"/>
              </a:rPr>
              <a:t>oʻtkazgich</a:t>
            </a:r>
            <a:r>
              <a:rPr lang="en-US" sz="1400" dirty="0">
                <a:latin typeface="Franklin Gothic Book" pitchFamily="34" charset="0"/>
              </a:rPr>
              <a:t> </a:t>
            </a:r>
            <a:r>
              <a:rPr lang="en-US" sz="1400" dirty="0" err="1">
                <a:latin typeface="Franklin Gothic Book" pitchFamily="34" charset="0"/>
              </a:rPr>
              <a:t>materiallar</a:t>
            </a:r>
            <a:r>
              <a:rPr lang="en-US" sz="1400" dirty="0">
                <a:latin typeface="Franklin Gothic Book" pitchFamily="34" charset="0"/>
              </a:rPr>
              <a:t> </a:t>
            </a:r>
            <a:r>
              <a:rPr lang="en-US" sz="1400" dirty="0" err="1">
                <a:latin typeface="Franklin Gothic Book" pitchFamily="34" charset="0"/>
              </a:rPr>
              <a:t>energiyani</a:t>
            </a:r>
            <a:r>
              <a:rPr lang="en-US" sz="1400" dirty="0">
                <a:latin typeface="Franklin Gothic Book" pitchFamily="34" charset="0"/>
              </a:rPr>
              <a:t> </a:t>
            </a:r>
            <a:r>
              <a:rPr lang="en-US" sz="1400" dirty="0" err="1">
                <a:latin typeface="Franklin Gothic Book" pitchFamily="34" charset="0"/>
              </a:rPr>
              <a:t>saqlash</a:t>
            </a:r>
            <a:r>
              <a:rPr lang="en-US" sz="1400" dirty="0">
                <a:latin typeface="Franklin Gothic Book" pitchFamily="34" charset="0"/>
              </a:rPr>
              <a:t> </a:t>
            </a:r>
            <a:r>
              <a:rPr lang="en-US" sz="1400" dirty="0" err="1">
                <a:latin typeface="Franklin Gothic Book" pitchFamily="34" charset="0"/>
              </a:rPr>
              <a:t>uchun</a:t>
            </a:r>
            <a:r>
              <a:rPr lang="en-US" sz="1400" dirty="0">
                <a:latin typeface="Franklin Gothic Book" pitchFamily="34" charset="0"/>
              </a:rPr>
              <a:t> optimal </a:t>
            </a:r>
            <a:r>
              <a:rPr lang="en-US" sz="1400" dirty="0" err="1">
                <a:latin typeface="Franklin Gothic Book" pitchFamily="34" charset="0"/>
              </a:rPr>
              <a:t>elektr</a:t>
            </a:r>
            <a:r>
              <a:rPr lang="en-US" sz="1400" dirty="0">
                <a:latin typeface="Franklin Gothic Book" pitchFamily="34" charset="0"/>
              </a:rPr>
              <a:t> </a:t>
            </a:r>
            <a:r>
              <a:rPr lang="en-US" sz="1400" dirty="0" err="1">
                <a:latin typeface="Franklin Gothic Book" pitchFamily="34" charset="0"/>
              </a:rPr>
              <a:t>xususiyatlariga</a:t>
            </a:r>
            <a:r>
              <a:rPr lang="en-US" sz="1400" dirty="0">
                <a:latin typeface="Franklin Gothic Book" pitchFamily="34" charset="0"/>
              </a:rPr>
              <a:t> </a:t>
            </a:r>
            <a:r>
              <a:rPr lang="en-US" sz="1400" dirty="0" err="1">
                <a:latin typeface="Franklin Gothic Book" pitchFamily="34" charset="0"/>
              </a:rPr>
              <a:t>ega</a:t>
            </a:r>
            <a:r>
              <a:rPr lang="en-US" sz="1400" dirty="0">
                <a:latin typeface="Franklin Gothic Book" pitchFamily="34" charset="0"/>
              </a:rPr>
              <a:t>.</a:t>
            </a:r>
          </a:p>
        </p:txBody>
      </p:sp>
      <p:sp>
        <p:nvSpPr>
          <p:cNvPr id="8" name="Прямоугольник 7"/>
          <p:cNvSpPr/>
          <p:nvPr/>
        </p:nvSpPr>
        <p:spPr>
          <a:xfrm>
            <a:off x="130175" y="8265368"/>
            <a:ext cx="6597650" cy="954107"/>
          </a:xfrm>
          <a:prstGeom prst="rect">
            <a:avLst/>
          </a:prstGeom>
        </p:spPr>
        <p:txBody>
          <a:bodyPr wrap="square">
            <a:spAutoFit/>
          </a:bodyPr>
          <a:lstStyle/>
          <a:p>
            <a:pPr algn="ctr"/>
            <a:r>
              <a:rPr lang="en-US" sz="1400" dirty="0" err="1">
                <a:latin typeface="Franklin Gothic Book" pitchFamily="34" charset="0"/>
              </a:rPr>
              <a:t>Ushbu</a:t>
            </a:r>
            <a:r>
              <a:rPr lang="en-US" sz="1400" dirty="0">
                <a:latin typeface="Franklin Gothic Book" pitchFamily="34" charset="0"/>
              </a:rPr>
              <a:t> </a:t>
            </a:r>
            <a:r>
              <a:rPr lang="en-US" sz="1400" dirty="0" err="1">
                <a:latin typeface="Franklin Gothic Book" pitchFamily="34" charset="0"/>
              </a:rPr>
              <a:t>dizayn</a:t>
            </a:r>
            <a:r>
              <a:rPr lang="en-US" sz="1400" dirty="0">
                <a:latin typeface="Franklin Gothic Book" pitchFamily="34" charset="0"/>
              </a:rPr>
              <a:t> </a:t>
            </a:r>
            <a:r>
              <a:rPr lang="en-US" sz="1400" dirty="0" err="1">
                <a:latin typeface="Franklin Gothic Book" pitchFamily="34" charset="0"/>
              </a:rPr>
              <a:t>bilan</a:t>
            </a:r>
            <a:r>
              <a:rPr lang="en-US" sz="1400" dirty="0">
                <a:latin typeface="Franklin Gothic Book" pitchFamily="34" charset="0"/>
              </a:rPr>
              <a:t> Bay </a:t>
            </a:r>
            <a:r>
              <a:rPr lang="en-US" sz="1400" dirty="0" err="1">
                <a:latin typeface="Franklin Gothic Book" pitchFamily="34" charset="0"/>
              </a:rPr>
              <a:t>va</a:t>
            </a:r>
            <a:r>
              <a:rPr lang="en-US" sz="1400" dirty="0">
                <a:latin typeface="Franklin Gothic Book" pitchFamily="34" charset="0"/>
              </a:rPr>
              <a:t> </a:t>
            </a:r>
            <a:r>
              <a:rPr lang="en-US" sz="1400" dirty="0" err="1">
                <a:latin typeface="Franklin Gothic Book" pitchFamily="34" charset="0"/>
              </a:rPr>
              <a:t>uning</a:t>
            </a:r>
            <a:r>
              <a:rPr lang="en-US" sz="1400" dirty="0">
                <a:latin typeface="Franklin Gothic Book" pitchFamily="34" charset="0"/>
              </a:rPr>
              <a:t> </a:t>
            </a:r>
            <a:r>
              <a:rPr lang="en-US" sz="1400" dirty="0" err="1">
                <a:latin typeface="Franklin Gothic Book" pitchFamily="34" charset="0"/>
              </a:rPr>
              <a:t>hamkasblari</a:t>
            </a:r>
            <a:r>
              <a:rPr lang="en-US" sz="1400" dirty="0">
                <a:latin typeface="Franklin Gothic Book" pitchFamily="34" charset="0"/>
              </a:rPr>
              <a:t> </a:t>
            </a:r>
            <a:r>
              <a:rPr lang="en-US" sz="1400" dirty="0" err="1">
                <a:latin typeface="Franklin Gothic Book" pitchFamily="34" charset="0"/>
              </a:rPr>
              <a:t>energiya</a:t>
            </a:r>
            <a:r>
              <a:rPr lang="en-US" sz="1400" dirty="0">
                <a:latin typeface="Franklin Gothic Book" pitchFamily="34" charset="0"/>
              </a:rPr>
              <a:t> </a:t>
            </a:r>
            <a:r>
              <a:rPr lang="en-US" sz="1400" dirty="0" err="1">
                <a:latin typeface="Franklin Gothic Book" pitchFamily="34" charset="0"/>
              </a:rPr>
              <a:t>zichligi</a:t>
            </a:r>
            <a:r>
              <a:rPr lang="en-US" sz="1400" dirty="0">
                <a:latin typeface="Franklin Gothic Book" pitchFamily="34" charset="0"/>
              </a:rPr>
              <a:t> </a:t>
            </a:r>
            <a:r>
              <a:rPr lang="en-US" sz="1400" dirty="0" err="1">
                <a:latin typeface="Franklin Gothic Book" pitchFamily="34" charset="0"/>
              </a:rPr>
              <a:t>savdoda</a:t>
            </a:r>
            <a:r>
              <a:rPr lang="en-US" sz="1400" dirty="0">
                <a:latin typeface="Franklin Gothic Book" pitchFamily="34" charset="0"/>
              </a:rPr>
              <a:t> </a:t>
            </a:r>
            <a:r>
              <a:rPr lang="en-US" sz="1400" dirty="0" err="1">
                <a:latin typeface="Franklin Gothic Book" pitchFamily="34" charset="0"/>
              </a:rPr>
              <a:t>mavjud</a:t>
            </a:r>
            <a:r>
              <a:rPr lang="en-US" sz="1400" dirty="0">
                <a:latin typeface="Franklin Gothic Book" pitchFamily="34" charset="0"/>
              </a:rPr>
              <a:t> </a:t>
            </a:r>
            <a:r>
              <a:rPr lang="en-US" sz="1400" dirty="0" err="1">
                <a:latin typeface="Franklin Gothic Book" pitchFamily="34" charset="0"/>
              </a:rPr>
              <a:t>boʻlgan</a:t>
            </a:r>
            <a:r>
              <a:rPr lang="en-US" sz="1400" dirty="0">
                <a:latin typeface="Franklin Gothic Book" pitchFamily="34" charset="0"/>
              </a:rPr>
              <a:t> </a:t>
            </a:r>
            <a:r>
              <a:rPr lang="en-US" sz="1400" dirty="0" err="1">
                <a:latin typeface="Franklin Gothic Book" pitchFamily="34" charset="0"/>
              </a:rPr>
              <a:t>ferroelektrik</a:t>
            </a:r>
            <a:r>
              <a:rPr lang="en-US" sz="1400" dirty="0">
                <a:latin typeface="Franklin Gothic Book" pitchFamily="34" charset="0"/>
              </a:rPr>
              <a:t> </a:t>
            </a:r>
            <a:r>
              <a:rPr lang="en-US" sz="1400" dirty="0" err="1">
                <a:latin typeface="Franklin Gothic Book" pitchFamily="34" charset="0"/>
              </a:rPr>
              <a:t>kondansatorlarga</a:t>
            </a:r>
            <a:r>
              <a:rPr lang="en-US" sz="1400" dirty="0">
                <a:latin typeface="Franklin Gothic Book" pitchFamily="34" charset="0"/>
              </a:rPr>
              <a:t> </a:t>
            </a:r>
            <a:r>
              <a:rPr lang="en-US" sz="1400" dirty="0" err="1">
                <a:latin typeface="Franklin Gothic Book" pitchFamily="34" charset="0"/>
              </a:rPr>
              <a:t>qaraganda</a:t>
            </a:r>
            <a:r>
              <a:rPr lang="en-US" sz="1400" dirty="0">
                <a:latin typeface="Franklin Gothic Book" pitchFamily="34" charset="0"/>
              </a:rPr>
              <a:t> 19 </a:t>
            </a:r>
            <a:r>
              <a:rPr lang="en-US" sz="1400" dirty="0" err="1">
                <a:latin typeface="Franklin Gothic Book" pitchFamily="34" charset="0"/>
              </a:rPr>
              <a:t>baravar</a:t>
            </a:r>
            <a:r>
              <a:rPr lang="en-US" sz="1400" dirty="0">
                <a:latin typeface="Franklin Gothic Book" pitchFamily="34" charset="0"/>
              </a:rPr>
              <a:t> </a:t>
            </a:r>
            <a:r>
              <a:rPr lang="en-US" sz="1400" dirty="0" err="1">
                <a:latin typeface="Franklin Gothic Book" pitchFamily="34" charset="0"/>
              </a:rPr>
              <a:t>yuqori</a:t>
            </a:r>
            <a:r>
              <a:rPr lang="en-US" sz="1400" dirty="0">
                <a:latin typeface="Franklin Gothic Book" pitchFamily="34" charset="0"/>
              </a:rPr>
              <a:t> </a:t>
            </a:r>
            <a:r>
              <a:rPr lang="en-US" sz="1400" dirty="0" err="1">
                <a:latin typeface="Franklin Gothic Book" pitchFamily="34" charset="0"/>
              </a:rPr>
              <a:t>ekanligini</a:t>
            </a:r>
            <a:r>
              <a:rPr lang="en-US" sz="1400" dirty="0">
                <a:latin typeface="Franklin Gothic Book" pitchFamily="34" charset="0"/>
              </a:rPr>
              <a:t> </a:t>
            </a:r>
            <a:r>
              <a:rPr lang="en-US" sz="1400" dirty="0" err="1">
                <a:latin typeface="Franklin Gothic Book" pitchFamily="34" charset="0"/>
              </a:rPr>
              <a:t>maʼlum</a:t>
            </a:r>
            <a:r>
              <a:rPr lang="en-US" sz="1400" dirty="0">
                <a:latin typeface="Franklin Gothic Book" pitchFamily="34" charset="0"/>
              </a:rPr>
              <a:t> </a:t>
            </a:r>
            <a:r>
              <a:rPr lang="en-US" sz="1400" dirty="0" err="1">
                <a:latin typeface="Franklin Gothic Book" pitchFamily="34" charset="0"/>
              </a:rPr>
              <a:t>qilishdi</a:t>
            </a:r>
            <a:r>
              <a:rPr lang="en-US" sz="1400" dirty="0">
                <a:latin typeface="Franklin Gothic Book" pitchFamily="34" charset="0"/>
              </a:rPr>
              <a:t> </a:t>
            </a:r>
            <a:r>
              <a:rPr lang="en-US" sz="1400" dirty="0" err="1">
                <a:latin typeface="Franklin Gothic Book" pitchFamily="34" charset="0"/>
              </a:rPr>
              <a:t>va</a:t>
            </a:r>
            <a:r>
              <a:rPr lang="en-US" sz="1400" dirty="0">
                <a:latin typeface="Franklin Gothic Book" pitchFamily="34" charset="0"/>
              </a:rPr>
              <a:t> </a:t>
            </a:r>
            <a:r>
              <a:rPr lang="en-US" sz="1400" dirty="0" err="1">
                <a:latin typeface="Franklin Gothic Book" pitchFamily="34" charset="0"/>
              </a:rPr>
              <a:t>ular</a:t>
            </a:r>
            <a:r>
              <a:rPr lang="en-US" sz="1400" dirty="0">
                <a:latin typeface="Franklin Gothic Book" pitchFamily="34" charset="0"/>
              </a:rPr>
              <a:t> 90% dan </a:t>
            </a:r>
            <a:r>
              <a:rPr lang="en-US" sz="1400" dirty="0" err="1">
                <a:latin typeface="Franklin Gothic Book" pitchFamily="34" charset="0"/>
              </a:rPr>
              <a:t>ortiq</a:t>
            </a:r>
            <a:r>
              <a:rPr lang="en-US" sz="1400" dirty="0">
                <a:latin typeface="Franklin Gothic Book" pitchFamily="34" charset="0"/>
              </a:rPr>
              <a:t> </a:t>
            </a:r>
            <a:r>
              <a:rPr lang="en-US" sz="1400" dirty="0" err="1">
                <a:latin typeface="Franklin Gothic Book" pitchFamily="34" charset="0"/>
              </a:rPr>
              <a:t>samaradorlikka</a:t>
            </a:r>
            <a:r>
              <a:rPr lang="en-US" sz="1400" dirty="0">
                <a:latin typeface="Franklin Gothic Book" pitchFamily="34" charset="0"/>
              </a:rPr>
              <a:t> </a:t>
            </a:r>
            <a:r>
              <a:rPr lang="en-US" sz="1400" dirty="0" err="1">
                <a:latin typeface="Franklin Gothic Book" pitchFamily="34" charset="0"/>
              </a:rPr>
              <a:t>erishdilar</a:t>
            </a:r>
            <a:r>
              <a:rPr lang="en-US" sz="1400" dirty="0">
                <a:latin typeface="Franklin Gothic Book" pitchFamily="34" charset="0"/>
              </a:rPr>
              <a:t>,                                               </a:t>
            </a:r>
            <a:r>
              <a:rPr lang="en-US" sz="1400" dirty="0" err="1">
                <a:latin typeface="Franklin Gothic Book" pitchFamily="34" charset="0"/>
              </a:rPr>
              <a:t>bu</a:t>
            </a:r>
            <a:r>
              <a:rPr lang="en-US" sz="1400" dirty="0">
                <a:latin typeface="Franklin Gothic Book" pitchFamily="34" charset="0"/>
              </a:rPr>
              <a:t> ham </a:t>
            </a:r>
            <a:r>
              <a:rPr lang="en-US" sz="1400" dirty="0" err="1">
                <a:latin typeface="Franklin Gothic Book" pitchFamily="34" charset="0"/>
              </a:rPr>
              <a:t>misli</a:t>
            </a:r>
            <a:r>
              <a:rPr lang="en-US" sz="1400" dirty="0">
                <a:latin typeface="Franklin Gothic Book" pitchFamily="34" charset="0"/>
              </a:rPr>
              <a:t> </a:t>
            </a:r>
            <a:r>
              <a:rPr lang="en-US" sz="1400" dirty="0" err="1">
                <a:latin typeface="Franklin Gothic Book" pitchFamily="34" charset="0"/>
              </a:rPr>
              <a:t>koʻrilmagan</a:t>
            </a:r>
            <a:r>
              <a:rPr lang="en-US" sz="1400" dirty="0">
                <a:latin typeface="Franklin Gothic Book" pitchFamily="34" charset="0"/>
              </a:rPr>
              <a:t> </a:t>
            </a:r>
            <a:r>
              <a:rPr lang="en-US" sz="1400" dirty="0" err="1">
                <a:latin typeface="Franklin Gothic Book" pitchFamily="34" charset="0"/>
              </a:rPr>
              <a:t>voqea</a:t>
            </a:r>
            <a:r>
              <a:rPr lang="en-US" sz="1400" dirty="0">
                <a:latin typeface="Franklin Gothic Book" pitchFamily="34" charset="0"/>
              </a:rPr>
              <a:t> </a:t>
            </a:r>
            <a:r>
              <a:rPr lang="en-US" sz="1400" dirty="0" err="1">
                <a:latin typeface="Franklin Gothic Book" pitchFamily="34" charset="0"/>
              </a:rPr>
              <a:t>bo‘ldi</a:t>
            </a:r>
            <a:r>
              <a:rPr lang="en-US" sz="1400" dirty="0">
                <a:latin typeface="Franklin Gothic Book" pitchFamily="34" charset="0"/>
              </a:rPr>
              <a:t>.</a:t>
            </a:r>
          </a:p>
        </p:txBody>
      </p:sp>
      <p:pic>
        <p:nvPicPr>
          <p:cNvPr id="10242" name="Picture 2" descr="Capacitor Energy Storage Technology Art"/>
          <p:cNvPicPr>
            <a:picLocks noChangeAspect="1" noChangeArrowheads="1"/>
          </p:cNvPicPr>
          <p:nvPr/>
        </p:nvPicPr>
        <p:blipFill rotWithShape="1">
          <a:blip r:embed="rId4">
            <a:extLst>
              <a:ext uri="{28A0092B-C50C-407E-A947-70E740481C1C}">
                <a14:useLocalDpi xmlns:a14="http://schemas.microsoft.com/office/drawing/2010/main" val="0"/>
              </a:ext>
            </a:extLst>
          </a:blip>
          <a:srcRect t="3529"/>
          <a:stretch/>
        </p:blipFill>
        <p:spPr bwMode="auto">
          <a:xfrm>
            <a:off x="-728410" y="2855568"/>
            <a:ext cx="8314820" cy="534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84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6" descr="Europe's renewable energy future – EURACTIV.com"/>
          <p:cNvPicPr>
            <a:picLocks noChangeAspect="1" noChangeArrowheads="1"/>
          </p:cNvPicPr>
          <p:nvPr/>
        </p:nvPicPr>
        <p:blipFill rotWithShape="1">
          <a:blip r:embed="rId3">
            <a:extLst>
              <a:ext uri="{28A0092B-C50C-407E-A947-70E740481C1C}">
                <a14:useLocalDpi xmlns:a14="http://schemas.microsoft.com/office/drawing/2010/main" val="0"/>
              </a:ext>
            </a:extLst>
          </a:blip>
          <a:srcRect t="6329" b="27917"/>
          <a:stretch/>
        </p:blipFill>
        <p:spPr bwMode="auto">
          <a:xfrm>
            <a:off x="-115545" y="-386166"/>
            <a:ext cx="7089090" cy="2160240"/>
          </a:xfrm>
          <a:prstGeom prst="rect">
            <a:avLst/>
          </a:prstGeom>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cxnSp>
        <p:nvCxnSpPr>
          <p:cNvPr id="15" name="Прямая соединительная линия 14"/>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5" name="TextBox 24"/>
          <p:cNvSpPr txBox="1"/>
          <p:nvPr/>
        </p:nvSpPr>
        <p:spPr>
          <a:xfrm>
            <a:off x="3252397"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11</a:t>
            </a:r>
            <a:endParaRPr lang="ru-RU" sz="1300" dirty="0">
              <a:solidFill>
                <a:schemeClr val="accent3">
                  <a:lumMod val="50000"/>
                </a:schemeClr>
              </a:solidFill>
              <a:latin typeface="Franklin Gothic Book" panose="020B0503020102020204" pitchFamily="34" charset="0"/>
            </a:endParaRPr>
          </a:p>
        </p:txBody>
      </p:sp>
      <p:sp>
        <p:nvSpPr>
          <p:cNvPr id="3" name="Прямоугольник 2"/>
          <p:cNvSpPr/>
          <p:nvPr/>
        </p:nvSpPr>
        <p:spPr>
          <a:xfrm>
            <a:off x="228762" y="2000250"/>
            <a:ext cx="6400476" cy="1169551"/>
          </a:xfrm>
          <a:prstGeom prst="rect">
            <a:avLst/>
          </a:prstGeom>
        </p:spPr>
        <p:txBody>
          <a:bodyPr wrap="square">
            <a:spAutoFit/>
          </a:bodyPr>
          <a:lstStyle/>
          <a:p>
            <a:pPr algn="ctr">
              <a:spcBef>
                <a:spcPts val="400"/>
              </a:spcBef>
              <a:spcAft>
                <a:spcPts val="400"/>
              </a:spcAft>
            </a:pPr>
            <a:r>
              <a:rPr lang="en-US" sz="1400" dirty="0" err="1">
                <a:latin typeface="Franklin Gothic Book" pitchFamily="34" charset="0"/>
              </a:rPr>
              <a:t>Ish</a:t>
            </a:r>
            <a:r>
              <a:rPr lang="en-US" sz="1400" dirty="0">
                <a:latin typeface="Franklin Gothic Book" pitchFamily="34" charset="0"/>
              </a:rPr>
              <a:t> </a:t>
            </a:r>
            <a:r>
              <a:rPr lang="en-US" sz="1400" dirty="0" err="1">
                <a:latin typeface="Franklin Gothic Book" pitchFamily="34" charset="0"/>
              </a:rPr>
              <a:t>davomida</a:t>
            </a:r>
            <a:r>
              <a:rPr lang="en-US" sz="1400" dirty="0">
                <a:latin typeface="Franklin Gothic Book" pitchFamily="34" charset="0"/>
              </a:rPr>
              <a:t> </a:t>
            </a:r>
            <a:r>
              <a:rPr lang="en-US" sz="1400" dirty="0" err="1">
                <a:latin typeface="Franklin Gothic Book" pitchFamily="34" charset="0"/>
              </a:rPr>
              <a:t>diyelektrik</a:t>
            </a:r>
            <a:r>
              <a:rPr lang="en-US" sz="1400" dirty="0">
                <a:latin typeface="Franklin Gothic Book" pitchFamily="34" charset="0"/>
              </a:rPr>
              <a:t> </a:t>
            </a:r>
            <a:r>
              <a:rPr lang="en-US" sz="1400" dirty="0" err="1">
                <a:latin typeface="Franklin Gothic Book" pitchFamily="34" charset="0"/>
              </a:rPr>
              <a:t>reloksatsiya</a:t>
            </a:r>
            <a:r>
              <a:rPr lang="en-US" sz="1400" dirty="0">
                <a:latin typeface="Franklin Gothic Book" pitchFamily="34" charset="0"/>
              </a:rPr>
              <a:t> </a:t>
            </a:r>
            <a:r>
              <a:rPr lang="en-US" sz="1400" dirty="0" err="1">
                <a:latin typeface="Franklin Gothic Book" pitchFamily="34" charset="0"/>
              </a:rPr>
              <a:t>vaqtini</a:t>
            </a:r>
            <a:r>
              <a:rPr lang="en-US" sz="1400" dirty="0">
                <a:latin typeface="Franklin Gothic Book" pitchFamily="34" charset="0"/>
              </a:rPr>
              <a:t> </a:t>
            </a:r>
            <a:r>
              <a:rPr lang="en-US" sz="1400" dirty="0" err="1">
                <a:latin typeface="Franklin Gothic Book" pitchFamily="34" charset="0"/>
              </a:rPr>
              <a:t>modulyatsiya</a:t>
            </a:r>
            <a:r>
              <a:rPr lang="en-US" sz="1400" dirty="0">
                <a:latin typeface="Franklin Gothic Book" pitchFamily="34" charset="0"/>
              </a:rPr>
              <a:t> </a:t>
            </a:r>
            <a:r>
              <a:rPr lang="en-US" sz="1400" dirty="0" err="1">
                <a:latin typeface="Franklin Gothic Book" pitchFamily="34" charset="0"/>
              </a:rPr>
              <a:t>qilish</a:t>
            </a:r>
            <a:r>
              <a:rPr lang="en-US" sz="1400" dirty="0">
                <a:latin typeface="Franklin Gothic Book" pitchFamily="34" charset="0"/>
              </a:rPr>
              <a:t> </a:t>
            </a:r>
            <a:r>
              <a:rPr lang="en-US" sz="1400" dirty="0" err="1">
                <a:latin typeface="Franklin Gothic Book" pitchFamily="34" charset="0"/>
              </a:rPr>
              <a:t>yoki</a:t>
            </a:r>
            <a:r>
              <a:rPr lang="en-US" sz="1400" dirty="0">
                <a:latin typeface="Franklin Gothic Book" pitchFamily="34" charset="0"/>
              </a:rPr>
              <a:t> </a:t>
            </a:r>
            <a:r>
              <a:rPr lang="en-US" sz="1400" dirty="0" err="1">
                <a:latin typeface="Franklin Gothic Book" pitchFamily="34" charset="0"/>
              </a:rPr>
              <a:t>materialning</a:t>
            </a:r>
            <a:r>
              <a:rPr lang="en-US" sz="1400" dirty="0">
                <a:latin typeface="Franklin Gothic Book" pitchFamily="34" charset="0"/>
              </a:rPr>
              <a:t> </a:t>
            </a:r>
            <a:r>
              <a:rPr lang="en-US" sz="1400" dirty="0" err="1">
                <a:latin typeface="Franklin Gothic Book" pitchFamily="34" charset="0"/>
              </a:rPr>
              <a:t>tuzilishidagi</a:t>
            </a:r>
            <a:r>
              <a:rPr lang="en-US" sz="1400" dirty="0">
                <a:latin typeface="Franklin Gothic Book" pitchFamily="34" charset="0"/>
              </a:rPr>
              <a:t> </a:t>
            </a:r>
            <a:r>
              <a:rPr lang="en-US" sz="1400" dirty="0" err="1">
                <a:latin typeface="Franklin Gothic Book" pitchFamily="34" charset="0"/>
              </a:rPr>
              <a:t>juda</a:t>
            </a:r>
            <a:r>
              <a:rPr lang="en-US" sz="1400" dirty="0">
                <a:latin typeface="Franklin Gothic Book" pitchFamily="34" charset="0"/>
              </a:rPr>
              <a:t> </a:t>
            </a:r>
            <a:r>
              <a:rPr lang="en-US" sz="1400" dirty="0" err="1">
                <a:latin typeface="Franklin Gothic Book" pitchFamily="34" charset="0"/>
              </a:rPr>
              <a:t>kichik</a:t>
            </a:r>
            <a:r>
              <a:rPr lang="en-US" sz="1400" dirty="0">
                <a:latin typeface="Franklin Gothic Book" pitchFamily="34" charset="0"/>
              </a:rPr>
              <a:t> </a:t>
            </a:r>
            <a:r>
              <a:rPr lang="en-US" sz="1400" dirty="0" err="1">
                <a:latin typeface="Franklin Gothic Book" pitchFamily="34" charset="0"/>
              </a:rPr>
              <a:t>boʻshliq</a:t>
            </a:r>
            <a:r>
              <a:rPr lang="en-US" sz="1400" dirty="0">
                <a:latin typeface="Franklin Gothic Book" pitchFamily="34" charset="0"/>
              </a:rPr>
              <a:t> </a:t>
            </a:r>
            <a:r>
              <a:rPr lang="en-US" sz="1400" dirty="0" err="1">
                <a:latin typeface="Franklin Gothic Book" pitchFamily="34" charset="0"/>
              </a:rPr>
              <a:t>bilan</a:t>
            </a:r>
            <a:r>
              <a:rPr lang="en-US" sz="1400" dirty="0">
                <a:latin typeface="Franklin Gothic Book" pitchFamily="34" charset="0"/>
              </a:rPr>
              <a:t> </a:t>
            </a:r>
            <a:r>
              <a:rPr lang="en-US" sz="1400" dirty="0" err="1">
                <a:latin typeface="Franklin Gothic Book" pitchFamily="34" charset="0"/>
              </a:rPr>
              <a:t>induksiya</a:t>
            </a:r>
            <a:r>
              <a:rPr lang="en-US" sz="1400" dirty="0">
                <a:latin typeface="Franklin Gothic Book" pitchFamily="34" charset="0"/>
              </a:rPr>
              <a:t> </a:t>
            </a:r>
            <a:r>
              <a:rPr lang="en-US" sz="1400" dirty="0" err="1">
                <a:latin typeface="Franklin Gothic Book" pitchFamily="34" charset="0"/>
              </a:rPr>
              <a:t>qilish</a:t>
            </a:r>
            <a:r>
              <a:rPr lang="en-US" sz="1400" dirty="0">
                <a:latin typeface="Franklin Gothic Book" pitchFamily="34" charset="0"/>
              </a:rPr>
              <a:t> </a:t>
            </a:r>
            <a:r>
              <a:rPr lang="en-US" sz="1400" dirty="0" err="1">
                <a:latin typeface="Franklin Gothic Book" pitchFamily="34" charset="0"/>
              </a:rPr>
              <a:t>mumkinligi</a:t>
            </a:r>
            <a:r>
              <a:rPr lang="en-US" sz="1400" dirty="0">
                <a:latin typeface="Franklin Gothic Book" pitchFamily="34" charset="0"/>
              </a:rPr>
              <a:t> aniqlandi. Bu </a:t>
            </a:r>
            <a:r>
              <a:rPr lang="en-US" sz="1400" dirty="0" err="1">
                <a:latin typeface="Franklin Gothic Book" pitchFamily="34" charset="0"/>
              </a:rPr>
              <a:t>yangi</a:t>
            </a:r>
            <a:r>
              <a:rPr lang="en-US" sz="1400" dirty="0">
                <a:latin typeface="Franklin Gothic Book" pitchFamily="34" charset="0"/>
              </a:rPr>
              <a:t> </a:t>
            </a:r>
            <a:r>
              <a:rPr lang="en-US" sz="1400" dirty="0" err="1">
                <a:latin typeface="Franklin Gothic Book" pitchFamily="34" charset="0"/>
              </a:rPr>
              <a:t>jismoniy</a:t>
            </a:r>
            <a:r>
              <a:rPr lang="en-US" sz="1400" dirty="0">
                <a:latin typeface="Franklin Gothic Book" pitchFamily="34" charset="0"/>
              </a:rPr>
              <a:t> </a:t>
            </a:r>
            <a:r>
              <a:rPr lang="en-US" sz="1400" dirty="0" err="1">
                <a:latin typeface="Franklin Gothic Book" pitchFamily="34" charset="0"/>
              </a:rPr>
              <a:t>hodisa</a:t>
            </a:r>
            <a:r>
              <a:rPr lang="en-US" sz="1400" dirty="0">
                <a:latin typeface="Franklin Gothic Book" pitchFamily="34" charset="0"/>
              </a:rPr>
              <a:t> </a:t>
            </a:r>
            <a:r>
              <a:rPr lang="en-US" sz="1400" dirty="0" err="1">
                <a:latin typeface="Franklin Gothic Book" pitchFamily="34" charset="0"/>
              </a:rPr>
              <a:t>ilgari</a:t>
            </a:r>
            <a:r>
              <a:rPr lang="en-US" sz="1400" dirty="0">
                <a:latin typeface="Franklin Gothic Book" pitchFamily="34" charset="0"/>
              </a:rPr>
              <a:t> </a:t>
            </a:r>
            <a:r>
              <a:rPr lang="en-US" sz="1400" dirty="0" err="1">
                <a:latin typeface="Franklin Gothic Book" pitchFamily="34" charset="0"/>
              </a:rPr>
              <a:t>sodir</a:t>
            </a:r>
            <a:r>
              <a:rPr lang="en-US" sz="1400" dirty="0">
                <a:latin typeface="Franklin Gothic Book" pitchFamily="34" charset="0"/>
              </a:rPr>
              <a:t> </a:t>
            </a:r>
            <a:r>
              <a:rPr lang="en-US" sz="1400" dirty="0" err="1">
                <a:latin typeface="Franklin Gothic Book" pitchFamily="34" charset="0"/>
              </a:rPr>
              <a:t>boʻlmagan</a:t>
            </a:r>
            <a:r>
              <a:rPr lang="en-US" sz="1400" dirty="0">
                <a:latin typeface="Franklin Gothic Book" pitchFamily="34" charset="0"/>
              </a:rPr>
              <a:t>. </a:t>
            </a:r>
            <a:r>
              <a:rPr lang="en-US" sz="1400" dirty="0" err="1">
                <a:latin typeface="Franklin Gothic Book" pitchFamily="34" charset="0"/>
              </a:rPr>
              <a:t>Diyelektrik</a:t>
            </a:r>
            <a:r>
              <a:rPr lang="en-US" sz="1400" dirty="0">
                <a:latin typeface="Franklin Gothic Book" pitchFamily="34" charset="0"/>
              </a:rPr>
              <a:t> </a:t>
            </a:r>
            <a:r>
              <a:rPr lang="en-US" sz="1400" dirty="0" err="1">
                <a:latin typeface="Franklin Gothic Book" pitchFamily="34" charset="0"/>
              </a:rPr>
              <a:t>materialni</a:t>
            </a:r>
            <a:r>
              <a:rPr lang="en-US" sz="1400" dirty="0">
                <a:latin typeface="Franklin Gothic Book" pitchFamily="34" charset="0"/>
              </a:rPr>
              <a:t> </a:t>
            </a:r>
            <a:r>
              <a:rPr lang="en-US" sz="1400" dirty="0" err="1">
                <a:latin typeface="Franklin Gothic Book" pitchFamily="34" charset="0"/>
              </a:rPr>
              <a:t>qutblanmaydigan</a:t>
            </a:r>
            <a:r>
              <a:rPr lang="en-US" sz="1400" dirty="0">
                <a:latin typeface="Franklin Gothic Book" pitchFamily="34" charset="0"/>
              </a:rPr>
              <a:t> </a:t>
            </a:r>
            <a:r>
              <a:rPr lang="en-US" sz="1400" dirty="0" err="1">
                <a:latin typeface="Franklin Gothic Book" pitchFamily="34" charset="0"/>
              </a:rPr>
              <a:t>va</a:t>
            </a:r>
            <a:r>
              <a:rPr lang="en-US" sz="1400" dirty="0">
                <a:latin typeface="Franklin Gothic Book" pitchFamily="34" charset="0"/>
              </a:rPr>
              <a:t> </a:t>
            </a:r>
            <a:r>
              <a:rPr lang="en-US" sz="1400" dirty="0" err="1">
                <a:latin typeface="Franklin Gothic Book" pitchFamily="34" charset="0"/>
              </a:rPr>
              <a:t>zaryadlash</a:t>
            </a:r>
            <a:r>
              <a:rPr lang="en-US" sz="1400" dirty="0">
                <a:latin typeface="Franklin Gothic Book" pitchFamily="34" charset="0"/>
              </a:rPr>
              <a:t> </a:t>
            </a:r>
            <a:r>
              <a:rPr lang="en-US" sz="1400" dirty="0" err="1">
                <a:latin typeface="Franklin Gothic Book" pitchFamily="34" charset="0"/>
              </a:rPr>
              <a:t>qobiliyatini</a:t>
            </a:r>
            <a:r>
              <a:rPr lang="en-US" sz="1400" dirty="0">
                <a:latin typeface="Franklin Gothic Book" pitchFamily="34" charset="0"/>
              </a:rPr>
              <a:t> </a:t>
            </a:r>
            <a:r>
              <a:rPr lang="en-US" sz="1400" dirty="0" err="1">
                <a:latin typeface="Franklin Gothic Book" pitchFamily="34" charset="0"/>
              </a:rPr>
              <a:t>yoʻqotmaydigan</a:t>
            </a:r>
            <a:r>
              <a:rPr lang="en-US" sz="1400" dirty="0">
                <a:latin typeface="Franklin Gothic Book" pitchFamily="34" charset="0"/>
              </a:rPr>
              <a:t> </a:t>
            </a:r>
            <a:r>
              <a:rPr lang="en-US" sz="1400" dirty="0" err="1">
                <a:latin typeface="Franklin Gothic Book" pitchFamily="34" charset="0"/>
              </a:rPr>
              <a:t>tarzda</a:t>
            </a:r>
            <a:r>
              <a:rPr lang="en-US" sz="1400" dirty="0">
                <a:latin typeface="Franklin Gothic Book" pitchFamily="34" charset="0"/>
              </a:rPr>
              <a:t> </a:t>
            </a:r>
            <a:r>
              <a:rPr lang="en-US" sz="1400" dirty="0" err="1">
                <a:latin typeface="Franklin Gothic Book" pitchFamily="34" charset="0"/>
              </a:rPr>
              <a:t>manipulyatsiya</a:t>
            </a:r>
            <a:r>
              <a:rPr lang="en-US" sz="1400" dirty="0">
                <a:latin typeface="Franklin Gothic Book" pitchFamily="34" charset="0"/>
              </a:rPr>
              <a:t> </a:t>
            </a:r>
            <a:r>
              <a:rPr lang="ru-RU" sz="1400" dirty="0">
                <a:latin typeface="Franklin Gothic Book" pitchFamily="34" charset="0"/>
              </a:rPr>
              <a:t>                                     </a:t>
            </a:r>
            <a:r>
              <a:rPr lang="en-US" sz="1400" dirty="0" err="1">
                <a:latin typeface="Franklin Gothic Book" pitchFamily="34" charset="0"/>
              </a:rPr>
              <a:t>qilish</a:t>
            </a:r>
            <a:r>
              <a:rPr lang="en-US" sz="1400" dirty="0">
                <a:latin typeface="Franklin Gothic Book" pitchFamily="34" charset="0"/>
              </a:rPr>
              <a:t> </a:t>
            </a:r>
            <a:r>
              <a:rPr lang="en-US" sz="1400" dirty="0" err="1">
                <a:latin typeface="Franklin Gothic Book" pitchFamily="34" charset="0"/>
              </a:rPr>
              <a:t>imkonini</a:t>
            </a:r>
            <a:r>
              <a:rPr lang="en-US" sz="1400" dirty="0">
                <a:latin typeface="Franklin Gothic Book" pitchFamily="34" charset="0"/>
              </a:rPr>
              <a:t> </a:t>
            </a:r>
            <a:r>
              <a:rPr lang="en-US" sz="1400" dirty="0" err="1">
                <a:latin typeface="Franklin Gothic Book" pitchFamily="34" charset="0"/>
              </a:rPr>
              <a:t>beradi</a:t>
            </a:r>
            <a:r>
              <a:rPr lang="en-US" sz="1400" dirty="0">
                <a:latin typeface="Franklin Gothic Book" pitchFamily="34" charset="0"/>
              </a:rPr>
              <a:t>.</a:t>
            </a:r>
          </a:p>
        </p:txBody>
      </p:sp>
      <p:sp>
        <p:nvSpPr>
          <p:cNvPr id="4" name="Прямоугольник 3"/>
          <p:cNvSpPr/>
          <p:nvPr/>
        </p:nvSpPr>
        <p:spPr>
          <a:xfrm>
            <a:off x="259079" y="5657105"/>
            <a:ext cx="6370159" cy="3616375"/>
          </a:xfrm>
          <a:prstGeom prst="rect">
            <a:avLst/>
          </a:prstGeom>
        </p:spPr>
        <p:txBody>
          <a:bodyPr wrap="square">
            <a:spAutoFit/>
          </a:bodyPr>
          <a:lstStyle/>
          <a:p>
            <a:pPr algn="ctr">
              <a:spcBef>
                <a:spcPts val="200"/>
              </a:spcBef>
              <a:spcAft>
                <a:spcPts val="200"/>
              </a:spcAft>
            </a:pPr>
            <a:r>
              <a:rPr lang="en-US" sz="1400" dirty="0" err="1">
                <a:latin typeface="Franklin Gothic Book" pitchFamily="34" charset="0"/>
              </a:rPr>
              <a:t>Dunyo</a:t>
            </a:r>
            <a:r>
              <a:rPr lang="en-US" sz="1400" dirty="0">
                <a:latin typeface="Franklin Gothic Book" pitchFamily="34" charset="0"/>
              </a:rPr>
              <a:t> </a:t>
            </a:r>
            <a:r>
              <a:rPr lang="en-US" sz="1400" dirty="0" err="1">
                <a:latin typeface="Franklin Gothic Book" pitchFamily="34" charset="0"/>
              </a:rPr>
              <a:t>yangi</a:t>
            </a:r>
            <a:r>
              <a:rPr lang="en-US" sz="1400" dirty="0">
                <a:latin typeface="Franklin Gothic Book" pitchFamily="34" charset="0"/>
              </a:rPr>
              <a:t> </a:t>
            </a:r>
            <a:r>
              <a:rPr lang="en-US" sz="1400" dirty="0" err="1">
                <a:latin typeface="Franklin Gothic Book" pitchFamily="34" charset="0"/>
              </a:rPr>
              <a:t>avlod</a:t>
            </a:r>
            <a:r>
              <a:rPr lang="en-US" sz="1400" dirty="0">
                <a:latin typeface="Franklin Gothic Book" pitchFamily="34" charset="0"/>
              </a:rPr>
              <a:t> </a:t>
            </a:r>
            <a:r>
              <a:rPr lang="en-US" sz="1400" dirty="0" err="1">
                <a:latin typeface="Franklin Gothic Book" pitchFamily="34" charset="0"/>
              </a:rPr>
              <a:t>elektron</a:t>
            </a:r>
            <a:r>
              <a:rPr lang="en-US" sz="1400" dirty="0">
                <a:latin typeface="Franklin Gothic Book" pitchFamily="34" charset="0"/>
              </a:rPr>
              <a:t> </a:t>
            </a:r>
            <a:r>
              <a:rPr lang="en-US" sz="1400" dirty="0" err="1">
                <a:latin typeface="Franklin Gothic Book" pitchFamily="34" charset="0"/>
              </a:rPr>
              <a:t>komponentlariga</a:t>
            </a:r>
            <a:r>
              <a:rPr lang="en-US" sz="1400" dirty="0">
                <a:latin typeface="Franklin Gothic Book" pitchFamily="34" charset="0"/>
              </a:rPr>
              <a:t> </a:t>
            </a:r>
            <a:r>
              <a:rPr lang="en-US" sz="1400" dirty="0" err="1">
                <a:latin typeface="Franklin Gothic Book" pitchFamily="34" charset="0"/>
              </a:rPr>
              <a:t>oʻtish</a:t>
            </a:r>
            <a:r>
              <a:rPr lang="en-US" sz="1400" dirty="0">
                <a:latin typeface="Franklin Gothic Book" pitchFamily="34" charset="0"/>
              </a:rPr>
              <a:t> </a:t>
            </a:r>
            <a:r>
              <a:rPr lang="en-US" sz="1400" dirty="0" err="1">
                <a:latin typeface="Franklin Gothic Book" pitchFamily="34" charset="0"/>
              </a:rPr>
              <a:t>majburiyatiga</a:t>
            </a:r>
            <a:r>
              <a:rPr lang="en-US" sz="1400" dirty="0">
                <a:latin typeface="Franklin Gothic Book" pitchFamily="34" charset="0"/>
              </a:rPr>
              <a:t> </a:t>
            </a:r>
            <a:r>
              <a:rPr lang="en-US" sz="1400" dirty="0" err="1">
                <a:latin typeface="Franklin Gothic Book" pitchFamily="34" charset="0"/>
              </a:rPr>
              <a:t>duch</a:t>
            </a:r>
            <a:r>
              <a:rPr lang="en-US" sz="1400" dirty="0">
                <a:latin typeface="Franklin Gothic Book" pitchFamily="34" charset="0"/>
              </a:rPr>
              <a:t> </a:t>
            </a:r>
            <a:r>
              <a:rPr lang="en-US" sz="1400" dirty="0" err="1">
                <a:latin typeface="Franklin Gothic Book" pitchFamily="34" charset="0"/>
              </a:rPr>
              <a:t>kelganda</a:t>
            </a:r>
            <a:r>
              <a:rPr lang="en-US" sz="1400" dirty="0">
                <a:latin typeface="Franklin Gothic Book" pitchFamily="34" charset="0"/>
              </a:rPr>
              <a:t>, </a:t>
            </a:r>
            <a:r>
              <a:rPr lang="en-US" sz="1400" dirty="0" err="1">
                <a:latin typeface="Franklin Gothic Book" pitchFamily="34" charset="0"/>
              </a:rPr>
              <a:t>Bae-ning</a:t>
            </a:r>
            <a:r>
              <a:rPr lang="en-US" sz="1400" dirty="0">
                <a:latin typeface="Franklin Gothic Book" pitchFamily="34" charset="0"/>
              </a:rPr>
              <a:t> </a:t>
            </a:r>
            <a:r>
              <a:rPr lang="en-US" sz="1400" dirty="0" err="1">
                <a:latin typeface="Franklin Gothic Book" pitchFamily="34" charset="0"/>
              </a:rPr>
              <a:t>yangi</a:t>
            </a:r>
            <a:r>
              <a:rPr lang="en-US" sz="1400" dirty="0">
                <a:latin typeface="Franklin Gothic Book" pitchFamily="34" charset="0"/>
              </a:rPr>
              <a:t> </a:t>
            </a:r>
            <a:r>
              <a:rPr lang="en-US" sz="1400" dirty="0" err="1">
                <a:latin typeface="Franklin Gothic Book" pitchFamily="34" charset="0"/>
              </a:rPr>
              <a:t>geterostrukturaviy</a:t>
            </a:r>
            <a:r>
              <a:rPr lang="en-US" sz="1400" dirty="0">
                <a:latin typeface="Franklin Gothic Book" pitchFamily="34" charset="0"/>
              </a:rPr>
              <a:t> </a:t>
            </a:r>
            <a:r>
              <a:rPr lang="en-US" sz="1400" dirty="0" err="1">
                <a:latin typeface="Franklin Gothic Book" pitchFamily="34" charset="0"/>
              </a:rPr>
              <a:t>materiali</a:t>
            </a:r>
            <a:r>
              <a:rPr lang="en-US" sz="1400" dirty="0">
                <a:latin typeface="Franklin Gothic Book" pitchFamily="34" charset="0"/>
              </a:rPr>
              <a:t> </a:t>
            </a:r>
            <a:r>
              <a:rPr lang="en-US" sz="1400" dirty="0" err="1">
                <a:latin typeface="Franklin Gothic Book" pitchFamily="34" charset="0"/>
              </a:rPr>
              <a:t>yuqori</a:t>
            </a:r>
            <a:r>
              <a:rPr lang="en-US" sz="1400" dirty="0">
                <a:latin typeface="Franklin Gothic Book" pitchFamily="34" charset="0"/>
              </a:rPr>
              <a:t> </a:t>
            </a:r>
            <a:r>
              <a:rPr lang="en-US" sz="1400" dirty="0" err="1">
                <a:latin typeface="Franklin Gothic Book" pitchFamily="34" charset="0"/>
              </a:rPr>
              <a:t>quvvatli</a:t>
            </a:r>
            <a:r>
              <a:rPr lang="en-US" sz="1400" dirty="0">
                <a:latin typeface="Franklin Gothic Book" pitchFamily="34" charset="0"/>
              </a:rPr>
              <a:t> </a:t>
            </a:r>
            <a:r>
              <a:rPr lang="en-US" sz="1400" dirty="0" err="1">
                <a:latin typeface="Franklin Gothic Book" pitchFamily="34" charset="0"/>
              </a:rPr>
              <a:t>elektronika</a:t>
            </a:r>
            <a:r>
              <a:rPr lang="en-US" sz="1400" dirty="0">
                <a:latin typeface="Franklin Gothic Book" pitchFamily="34" charset="0"/>
              </a:rPr>
              <a:t>, </a:t>
            </a:r>
            <a:r>
              <a:rPr lang="en-US" sz="1400" dirty="0" err="1">
                <a:latin typeface="Franklin Gothic Book" pitchFamily="34" charset="0"/>
              </a:rPr>
              <a:t>yuqori</a:t>
            </a:r>
            <a:r>
              <a:rPr lang="en-US" sz="1400" dirty="0">
                <a:latin typeface="Franklin Gothic Book" pitchFamily="34" charset="0"/>
              </a:rPr>
              <a:t> </a:t>
            </a:r>
            <a:r>
              <a:rPr lang="en-US" sz="1400" dirty="0" err="1">
                <a:latin typeface="Franklin Gothic Book" pitchFamily="34" charset="0"/>
              </a:rPr>
              <a:t>chastotali</a:t>
            </a:r>
            <a:r>
              <a:rPr lang="en-US" sz="1400" dirty="0">
                <a:latin typeface="Franklin Gothic Book" pitchFamily="34" charset="0"/>
              </a:rPr>
              <a:t> </a:t>
            </a:r>
            <a:r>
              <a:rPr lang="en-US" sz="1400" dirty="0" err="1">
                <a:latin typeface="Franklin Gothic Book" pitchFamily="34" charset="0"/>
              </a:rPr>
              <a:t>simsiz</a:t>
            </a:r>
            <a:r>
              <a:rPr lang="en-US" sz="1400" dirty="0">
                <a:latin typeface="Franklin Gothic Book" pitchFamily="34" charset="0"/>
              </a:rPr>
              <a:t> </a:t>
            </a:r>
            <a:r>
              <a:rPr lang="en-US" sz="1400" dirty="0" err="1">
                <a:latin typeface="Franklin Gothic Book" pitchFamily="34" charset="0"/>
              </a:rPr>
              <a:t>aloqa</a:t>
            </a:r>
            <a:r>
              <a:rPr lang="en-US" sz="1400" dirty="0">
                <a:latin typeface="Franklin Gothic Book" pitchFamily="34" charset="0"/>
              </a:rPr>
              <a:t> </a:t>
            </a:r>
            <a:r>
              <a:rPr lang="en-US" sz="1400" dirty="0" err="1">
                <a:latin typeface="Franklin Gothic Book" pitchFamily="34" charset="0"/>
              </a:rPr>
              <a:t>tizimlari</a:t>
            </a:r>
            <a:r>
              <a:rPr lang="en-US" sz="1400" dirty="0">
                <a:latin typeface="Franklin Gothic Book" pitchFamily="34" charset="0"/>
              </a:rPr>
              <a:t> </a:t>
            </a:r>
            <a:r>
              <a:rPr lang="en-US" sz="1400" dirty="0" err="1">
                <a:latin typeface="Franklin Gothic Book" pitchFamily="34" charset="0"/>
              </a:rPr>
              <a:t>va</a:t>
            </a:r>
            <a:r>
              <a:rPr lang="en-US" sz="1400" dirty="0">
                <a:latin typeface="Franklin Gothic Book" pitchFamily="34" charset="0"/>
              </a:rPr>
              <a:t> integral </a:t>
            </a:r>
            <a:r>
              <a:rPr lang="en-US" sz="1400" dirty="0" err="1">
                <a:latin typeface="Franklin Gothic Book" pitchFamily="34" charset="0"/>
              </a:rPr>
              <a:t>mikrosxemalarni</a:t>
            </a:r>
            <a:r>
              <a:rPr lang="en-US" sz="1400" dirty="0">
                <a:latin typeface="Franklin Gothic Book" pitchFamily="34" charset="0"/>
              </a:rPr>
              <a:t> </a:t>
            </a:r>
            <a:r>
              <a:rPr lang="en-US" sz="1400" dirty="0" err="1">
                <a:latin typeface="Franklin Gothic Book" pitchFamily="34" charset="0"/>
              </a:rPr>
              <a:t>oʻz</a:t>
            </a:r>
            <a:r>
              <a:rPr lang="en-US" sz="1400" dirty="0">
                <a:latin typeface="Franklin Gothic Book" pitchFamily="34" charset="0"/>
              </a:rPr>
              <a:t> </a:t>
            </a:r>
            <a:r>
              <a:rPr lang="en-US" sz="1400" dirty="0" err="1">
                <a:latin typeface="Franklin Gothic Book" pitchFamily="34" charset="0"/>
              </a:rPr>
              <a:t>ichiga</a:t>
            </a:r>
            <a:r>
              <a:rPr lang="en-US" sz="1400" dirty="0">
                <a:latin typeface="Franklin Gothic Book" pitchFamily="34" charset="0"/>
              </a:rPr>
              <a:t> </a:t>
            </a:r>
            <a:r>
              <a:rPr lang="en-US" sz="1400" dirty="0" err="1">
                <a:latin typeface="Franklin Gothic Book" pitchFamily="34" charset="0"/>
              </a:rPr>
              <a:t>olgan</a:t>
            </a:r>
            <a:r>
              <a:rPr lang="en-US" sz="1400" dirty="0">
                <a:latin typeface="Franklin Gothic Book" pitchFamily="34" charset="0"/>
              </a:rPr>
              <a:t> </a:t>
            </a:r>
            <a:r>
              <a:rPr lang="en-US" sz="1400" dirty="0" err="1">
                <a:latin typeface="Franklin Gothic Book" pitchFamily="34" charset="0"/>
              </a:rPr>
              <a:t>yuqori</a:t>
            </a:r>
            <a:r>
              <a:rPr lang="en-US" sz="1400" dirty="0">
                <a:latin typeface="Franklin Gothic Book" pitchFamily="34" charset="0"/>
              </a:rPr>
              <a:t> </a:t>
            </a:r>
            <a:r>
              <a:rPr lang="en-US" sz="1400" dirty="0" err="1">
                <a:latin typeface="Franklin Gothic Book" pitchFamily="34" charset="0"/>
              </a:rPr>
              <a:t>samarali</a:t>
            </a:r>
            <a:r>
              <a:rPr lang="en-US" sz="1400" dirty="0">
                <a:latin typeface="Franklin Gothic Book" pitchFamily="34" charset="0"/>
              </a:rPr>
              <a:t> </a:t>
            </a:r>
            <a:r>
              <a:rPr lang="en-US" sz="1400" dirty="0" err="1">
                <a:latin typeface="Franklin Gothic Book" pitchFamily="34" charset="0"/>
              </a:rPr>
              <a:t>elektron</a:t>
            </a:r>
            <a:r>
              <a:rPr lang="en-US" sz="1400" dirty="0">
                <a:latin typeface="Franklin Gothic Book" pitchFamily="34" charset="0"/>
              </a:rPr>
              <a:t> </a:t>
            </a:r>
            <a:r>
              <a:rPr lang="en-US" sz="1400" dirty="0" err="1">
                <a:latin typeface="Franklin Gothic Book" pitchFamily="34" charset="0"/>
              </a:rPr>
              <a:t>qurilmalarga</a:t>
            </a:r>
            <a:r>
              <a:rPr lang="en-US" sz="1400" dirty="0">
                <a:latin typeface="Franklin Gothic Book" pitchFamily="34" charset="0"/>
              </a:rPr>
              <a:t> </a:t>
            </a:r>
            <a:r>
              <a:rPr lang="en-US" sz="1400" dirty="0" err="1">
                <a:latin typeface="Franklin Gothic Book" pitchFamily="34" charset="0"/>
              </a:rPr>
              <a:t>yoʻl</a:t>
            </a:r>
            <a:r>
              <a:rPr lang="en-US" sz="1400" dirty="0">
                <a:latin typeface="Franklin Gothic Book" pitchFamily="34" charset="0"/>
              </a:rPr>
              <a:t> </a:t>
            </a:r>
            <a:r>
              <a:rPr lang="en-US" sz="1400" dirty="0" err="1">
                <a:latin typeface="Franklin Gothic Book" pitchFamily="34" charset="0"/>
              </a:rPr>
              <a:t>ochadi</a:t>
            </a:r>
            <a:r>
              <a:rPr lang="en-US" sz="1400" dirty="0">
                <a:latin typeface="Franklin Gothic Book" pitchFamily="34" charset="0"/>
              </a:rPr>
              <a:t>.</a:t>
            </a:r>
            <a:endParaRPr lang="ru-RU" sz="1400" dirty="0">
              <a:latin typeface="Franklin Gothic Book" pitchFamily="34" charset="0"/>
            </a:endParaRPr>
          </a:p>
          <a:p>
            <a:pPr algn="ctr">
              <a:spcBef>
                <a:spcPts val="200"/>
              </a:spcBef>
              <a:spcAft>
                <a:spcPts val="200"/>
              </a:spcAft>
            </a:pPr>
            <a:r>
              <a:rPr lang="en-US" sz="1400" dirty="0">
                <a:latin typeface="Franklin Gothic Book" pitchFamily="34" charset="0"/>
              </a:rPr>
              <a:t>Bu </a:t>
            </a:r>
            <a:r>
              <a:rPr lang="en-US" sz="1400" dirty="0" err="1">
                <a:latin typeface="Franklin Gothic Book" pitchFamily="34" charset="0"/>
              </a:rPr>
              <a:t>yutuqlar</a:t>
            </a:r>
            <a:r>
              <a:rPr lang="en-US" sz="1400" dirty="0">
                <a:latin typeface="Franklin Gothic Book" pitchFamily="34" charset="0"/>
              </a:rPr>
              <a:t>, </a:t>
            </a:r>
            <a:r>
              <a:rPr lang="en-US" sz="1400" dirty="0" err="1">
                <a:latin typeface="Franklin Gothic Book" pitchFamily="34" charset="0"/>
              </a:rPr>
              <a:t>ayniqsa</a:t>
            </a:r>
            <a:r>
              <a:rPr lang="en-US" sz="1400" dirty="0">
                <a:latin typeface="Franklin Gothic Book" pitchFamily="34" charset="0"/>
              </a:rPr>
              <a:t>, </a:t>
            </a:r>
            <a:r>
              <a:rPr lang="en-US" sz="1400" dirty="0" err="1">
                <a:latin typeface="Franklin Gothic Book" pitchFamily="34" charset="0"/>
              </a:rPr>
              <a:t>elektr</a:t>
            </a:r>
            <a:r>
              <a:rPr lang="en-US" sz="1400" dirty="0">
                <a:latin typeface="Franklin Gothic Book" pitchFamily="34" charset="0"/>
              </a:rPr>
              <a:t> transport </a:t>
            </a:r>
            <a:r>
              <a:rPr lang="en-US" sz="1400" dirty="0" err="1">
                <a:latin typeface="Franklin Gothic Book" pitchFamily="34" charset="0"/>
              </a:rPr>
              <a:t>vositalari</a:t>
            </a:r>
            <a:r>
              <a:rPr lang="en-US" sz="1400" dirty="0">
                <a:latin typeface="Franklin Gothic Book" pitchFamily="34" charset="0"/>
              </a:rPr>
              <a:t> </a:t>
            </a:r>
            <a:r>
              <a:rPr lang="en-US" sz="1400" dirty="0" err="1">
                <a:latin typeface="Franklin Gothic Book" pitchFamily="34" charset="0"/>
              </a:rPr>
              <a:t>va</a:t>
            </a:r>
            <a:r>
              <a:rPr lang="en-US" sz="1400" dirty="0">
                <a:latin typeface="Franklin Gothic Book" pitchFamily="34" charset="0"/>
              </a:rPr>
              <a:t> </a:t>
            </a:r>
            <a:r>
              <a:rPr lang="en-US" sz="1400" dirty="0" err="1">
                <a:latin typeface="Franklin Gothic Book" pitchFamily="34" charset="0"/>
              </a:rPr>
              <a:t>infratuzilmani</a:t>
            </a:r>
            <a:r>
              <a:rPr lang="en-US" sz="1400" dirty="0">
                <a:latin typeface="Franklin Gothic Book" pitchFamily="34" charset="0"/>
              </a:rPr>
              <a:t> </a:t>
            </a:r>
            <a:r>
              <a:rPr lang="en-US" sz="1400" dirty="0" err="1">
                <a:latin typeface="Franklin Gothic Book" pitchFamily="34" charset="0"/>
              </a:rPr>
              <a:t>rivojlantirish</a:t>
            </a:r>
            <a:r>
              <a:rPr lang="en-US" sz="1400" dirty="0">
                <a:latin typeface="Franklin Gothic Book" pitchFamily="34" charset="0"/>
              </a:rPr>
              <a:t> </a:t>
            </a:r>
            <a:r>
              <a:rPr lang="ru-RU" sz="1400" dirty="0">
                <a:latin typeface="Franklin Gothic Book" pitchFamily="34" charset="0"/>
              </a:rPr>
              <a:t>                 </a:t>
            </a:r>
            <a:r>
              <a:rPr lang="en-US" sz="1400" dirty="0" err="1">
                <a:latin typeface="Franklin Gothic Book" pitchFamily="34" charset="0"/>
              </a:rPr>
              <a:t>kabi</a:t>
            </a:r>
            <a:r>
              <a:rPr lang="en-US" sz="1400" dirty="0">
                <a:latin typeface="Franklin Gothic Book" pitchFamily="34" charset="0"/>
              </a:rPr>
              <a:t> </a:t>
            </a:r>
            <a:r>
              <a:rPr lang="en-US" sz="1400" dirty="0" err="1">
                <a:latin typeface="Franklin Gothic Book" pitchFamily="34" charset="0"/>
              </a:rPr>
              <a:t>ishonchli</a:t>
            </a:r>
            <a:r>
              <a:rPr lang="en-US" sz="1400" dirty="0">
                <a:latin typeface="Franklin Gothic Book" pitchFamily="34" charset="0"/>
              </a:rPr>
              <a:t> </a:t>
            </a:r>
            <a:r>
              <a:rPr lang="en-US" sz="1400" dirty="0" err="1">
                <a:latin typeface="Franklin Gothic Book" pitchFamily="34" charset="0"/>
              </a:rPr>
              <a:t>energiya</a:t>
            </a:r>
            <a:r>
              <a:rPr lang="en-US" sz="1400" dirty="0">
                <a:latin typeface="Franklin Gothic Book" pitchFamily="34" charset="0"/>
              </a:rPr>
              <a:t> </a:t>
            </a:r>
            <a:r>
              <a:rPr lang="en-US" sz="1400" dirty="0" err="1">
                <a:latin typeface="Franklin Gothic Book" pitchFamily="34" charset="0"/>
              </a:rPr>
              <a:t>boshqaruvi</a:t>
            </a:r>
            <a:r>
              <a:rPr lang="en-US" sz="1400" dirty="0">
                <a:latin typeface="Franklin Gothic Book" pitchFamily="34" charset="0"/>
              </a:rPr>
              <a:t> </a:t>
            </a:r>
            <a:r>
              <a:rPr lang="en-US" sz="1400" dirty="0" err="1">
                <a:latin typeface="Franklin Gothic Book" pitchFamily="34" charset="0"/>
              </a:rPr>
              <a:t>yechimlarini</a:t>
            </a:r>
            <a:r>
              <a:rPr lang="en-US" sz="1400" dirty="0">
                <a:latin typeface="Franklin Gothic Book" pitchFamily="34" charset="0"/>
              </a:rPr>
              <a:t> </a:t>
            </a:r>
            <a:r>
              <a:rPr lang="en-US" sz="1400" dirty="0" err="1">
                <a:latin typeface="Franklin Gothic Book" pitchFamily="34" charset="0"/>
              </a:rPr>
              <a:t>talab</a:t>
            </a:r>
            <a:r>
              <a:rPr lang="en-US" sz="1400" dirty="0">
                <a:latin typeface="Franklin Gothic Book" pitchFamily="34" charset="0"/>
              </a:rPr>
              <a:t> </a:t>
            </a:r>
            <a:r>
              <a:rPr lang="en-US" sz="1400" dirty="0" err="1">
                <a:latin typeface="Franklin Gothic Book" pitchFamily="34" charset="0"/>
              </a:rPr>
              <a:t>qiladigan</a:t>
            </a:r>
            <a:r>
              <a:rPr lang="en-US" sz="1400" dirty="0">
                <a:latin typeface="Franklin Gothic Book" pitchFamily="34" charset="0"/>
              </a:rPr>
              <a:t> </a:t>
            </a:r>
            <a:r>
              <a:rPr lang="en-US" sz="1400" dirty="0" err="1">
                <a:latin typeface="Franklin Gothic Book" pitchFamily="34" charset="0"/>
              </a:rPr>
              <a:t>tarmoqlarda</a:t>
            </a:r>
            <a:r>
              <a:rPr lang="en-US" sz="1400" dirty="0">
                <a:latin typeface="Franklin Gothic Book" pitchFamily="34" charset="0"/>
              </a:rPr>
              <a:t> </a:t>
            </a:r>
            <a:r>
              <a:rPr lang="en-US" sz="1400" dirty="0" err="1">
                <a:latin typeface="Franklin Gothic Book" pitchFamily="34" charset="0"/>
              </a:rPr>
              <a:t>muhim</a:t>
            </a:r>
            <a:r>
              <a:rPr lang="en-US" sz="1400" dirty="0">
                <a:latin typeface="Franklin Gothic Book" pitchFamily="34" charset="0"/>
              </a:rPr>
              <a:t> </a:t>
            </a:r>
            <a:r>
              <a:rPr lang="en-US" sz="1400" dirty="0" err="1">
                <a:latin typeface="Franklin Gothic Book" pitchFamily="34" charset="0"/>
              </a:rPr>
              <a:t>ahamiyatga</a:t>
            </a:r>
            <a:r>
              <a:rPr lang="en-US" sz="1400" dirty="0">
                <a:latin typeface="Franklin Gothic Book" pitchFamily="34" charset="0"/>
              </a:rPr>
              <a:t> </a:t>
            </a:r>
            <a:r>
              <a:rPr lang="en-US" sz="1400" dirty="0" err="1">
                <a:latin typeface="Franklin Gothic Book" pitchFamily="34" charset="0"/>
              </a:rPr>
              <a:t>ega</a:t>
            </a:r>
            <a:r>
              <a:rPr lang="ru-RU" sz="1400" dirty="0">
                <a:latin typeface="Franklin Gothic Book" pitchFamily="34" charset="0"/>
              </a:rPr>
              <a:t> </a:t>
            </a:r>
            <a:r>
              <a:rPr lang="en-US" sz="1400" dirty="0">
                <a:latin typeface="Franklin Gothic Book" pitchFamily="34" charset="0"/>
              </a:rPr>
              <a:t>[6].</a:t>
            </a:r>
          </a:p>
          <a:p>
            <a:pPr algn="ctr"/>
            <a:endParaRPr lang="en-US" sz="1400" dirty="0">
              <a:latin typeface="Franklin Gothic Book" pitchFamily="34" charset="0"/>
            </a:endParaRPr>
          </a:p>
          <a:p>
            <a:pPr algn="ctr"/>
            <a:r>
              <a:rPr lang="en-US" sz="1400" dirty="0" err="1">
                <a:latin typeface="Franklin Gothic Book" pitchFamily="34" charset="0"/>
              </a:rPr>
              <a:t>Aslida</a:t>
            </a:r>
            <a:r>
              <a:rPr lang="en-US" sz="1400" dirty="0">
                <a:latin typeface="Franklin Gothic Book" pitchFamily="34" charset="0"/>
              </a:rPr>
              <a:t>, </a:t>
            </a:r>
            <a:r>
              <a:rPr lang="en-US" sz="1400" dirty="0" err="1">
                <a:latin typeface="Franklin Gothic Book" pitchFamily="34" charset="0"/>
              </a:rPr>
              <a:t>bu</a:t>
            </a:r>
            <a:r>
              <a:rPr lang="en-US" sz="1400" dirty="0">
                <a:latin typeface="Franklin Gothic Book" pitchFamily="34" charset="0"/>
              </a:rPr>
              <a:t> </a:t>
            </a:r>
            <a:r>
              <a:rPr lang="en-US" sz="1400" dirty="0" err="1">
                <a:latin typeface="Franklin Gothic Book" pitchFamily="34" charset="0"/>
              </a:rPr>
              <a:t>struktura</a:t>
            </a:r>
            <a:r>
              <a:rPr lang="en-US" sz="1400" dirty="0">
                <a:latin typeface="Franklin Gothic Book" pitchFamily="34" charset="0"/>
              </a:rPr>
              <a:t> </a:t>
            </a:r>
            <a:r>
              <a:rPr lang="en-US" sz="1400" dirty="0" err="1">
                <a:latin typeface="Franklin Gothic Book" pitchFamily="34" charset="0"/>
              </a:rPr>
              <a:t>yangi</a:t>
            </a:r>
            <a:r>
              <a:rPr lang="en-US" sz="1400" dirty="0">
                <a:latin typeface="Franklin Gothic Book" pitchFamily="34" charset="0"/>
              </a:rPr>
              <a:t> </a:t>
            </a:r>
            <a:r>
              <a:rPr lang="en-US" sz="1400" dirty="0" err="1">
                <a:latin typeface="Franklin Gothic Book" pitchFamily="34" charset="0"/>
              </a:rPr>
              <a:t>elektron</a:t>
            </a:r>
            <a:r>
              <a:rPr lang="en-US" sz="1400" dirty="0">
                <a:latin typeface="Franklin Gothic Book" pitchFamily="34" charset="0"/>
              </a:rPr>
              <a:t> </a:t>
            </a:r>
            <a:r>
              <a:rPr lang="en-US" sz="1400" dirty="0" err="1">
                <a:latin typeface="Franklin Gothic Book" pitchFamily="34" charset="0"/>
              </a:rPr>
              <a:t>materialdir</a:t>
            </a:r>
            <a:r>
              <a:rPr lang="en-US" sz="1400" dirty="0">
                <a:latin typeface="Franklin Gothic Book" pitchFamily="34" charset="0"/>
              </a:rPr>
              <a:t>. </a:t>
            </a:r>
            <a:r>
              <a:rPr lang="en-US" sz="1400" dirty="0" err="1">
                <a:latin typeface="Franklin Gothic Book" pitchFamily="34" charset="0"/>
              </a:rPr>
              <a:t>Hali</a:t>
            </a:r>
            <a:r>
              <a:rPr lang="en-US" sz="1400" dirty="0">
                <a:latin typeface="Franklin Gothic Book" pitchFamily="34" charset="0"/>
              </a:rPr>
              <a:t> 100% optimal </a:t>
            </a:r>
            <a:r>
              <a:rPr lang="en-US" sz="1400" dirty="0" err="1">
                <a:latin typeface="Franklin Gothic Book" pitchFamily="34" charset="0"/>
              </a:rPr>
              <a:t>emas</a:t>
            </a:r>
            <a:r>
              <a:rPr lang="en-US" sz="1400" dirty="0">
                <a:latin typeface="Franklin Gothic Book" pitchFamily="34" charset="0"/>
              </a:rPr>
              <a:t>, </a:t>
            </a:r>
            <a:r>
              <a:rPr lang="en-US" sz="1400" dirty="0" err="1">
                <a:latin typeface="Franklin Gothic Book" pitchFamily="34" charset="0"/>
              </a:rPr>
              <a:t>lekin</a:t>
            </a:r>
            <a:r>
              <a:rPr lang="en-US" sz="1400" dirty="0">
                <a:latin typeface="Franklin Gothic Book" pitchFamily="34" charset="0"/>
              </a:rPr>
              <a:t> </a:t>
            </a:r>
            <a:r>
              <a:rPr lang="en-US" sz="1400" dirty="0" err="1">
                <a:latin typeface="Franklin Gothic Book" pitchFamily="34" charset="0"/>
              </a:rPr>
              <a:t>boshqa</a:t>
            </a:r>
            <a:r>
              <a:rPr lang="en-US" sz="1400" dirty="0">
                <a:latin typeface="Franklin Gothic Book" pitchFamily="34" charset="0"/>
              </a:rPr>
              <a:t> </a:t>
            </a:r>
            <a:r>
              <a:rPr lang="en-US" sz="1400" dirty="0" err="1">
                <a:latin typeface="Franklin Gothic Book" pitchFamily="34" charset="0"/>
              </a:rPr>
              <a:t>laboratoriyalar</a:t>
            </a:r>
            <a:r>
              <a:rPr lang="en-US" sz="1400" dirty="0">
                <a:latin typeface="Franklin Gothic Book" pitchFamily="34" charset="0"/>
              </a:rPr>
              <a:t> </a:t>
            </a:r>
            <a:r>
              <a:rPr lang="en-US" sz="1400" dirty="0" err="1">
                <a:latin typeface="Franklin Gothic Book" pitchFamily="34" charset="0"/>
              </a:rPr>
              <a:t>qilayotgan</a:t>
            </a:r>
            <a:r>
              <a:rPr lang="en-US" sz="1400" dirty="0">
                <a:latin typeface="Franklin Gothic Book" pitchFamily="34" charset="0"/>
              </a:rPr>
              <a:t> </a:t>
            </a:r>
            <a:r>
              <a:rPr lang="en-US" sz="1400" dirty="0" err="1">
                <a:latin typeface="Franklin Gothic Book" pitchFamily="34" charset="0"/>
              </a:rPr>
              <a:t>narsalardan</a:t>
            </a:r>
            <a:r>
              <a:rPr lang="en-US" sz="1400" dirty="0">
                <a:latin typeface="Franklin Gothic Book" pitchFamily="34" charset="0"/>
              </a:rPr>
              <a:t> </a:t>
            </a:r>
            <a:r>
              <a:rPr lang="en-US" sz="1400" dirty="0" err="1">
                <a:latin typeface="Franklin Gothic Book" pitchFamily="34" charset="0"/>
              </a:rPr>
              <a:t>ancha</a:t>
            </a:r>
            <a:r>
              <a:rPr lang="en-US" sz="1400" dirty="0">
                <a:latin typeface="Franklin Gothic Book" pitchFamily="34" charset="0"/>
              </a:rPr>
              <a:t> </a:t>
            </a:r>
            <a:r>
              <a:rPr lang="en-US" sz="1400" dirty="0" err="1">
                <a:latin typeface="Franklin Gothic Book" pitchFamily="34" charset="0"/>
              </a:rPr>
              <a:t>ustundir</a:t>
            </a:r>
            <a:r>
              <a:rPr lang="en-US" sz="1400" dirty="0">
                <a:latin typeface="Franklin Gothic Book" pitchFamily="34" charset="0"/>
              </a:rPr>
              <a:t>. </a:t>
            </a:r>
            <a:endParaRPr lang="ru-RU" sz="1400" dirty="0">
              <a:latin typeface="Franklin Gothic Book" pitchFamily="34" charset="0"/>
            </a:endParaRPr>
          </a:p>
          <a:p>
            <a:pPr algn="ctr"/>
            <a:r>
              <a:rPr lang="en-US" sz="1400" dirty="0" err="1">
                <a:latin typeface="Franklin Gothic Book" pitchFamily="34" charset="0"/>
              </a:rPr>
              <a:t>Keyingi</a:t>
            </a:r>
            <a:r>
              <a:rPr lang="en-US" sz="1400" dirty="0">
                <a:latin typeface="Franklin Gothic Book" pitchFamily="34" charset="0"/>
              </a:rPr>
              <a:t> </a:t>
            </a:r>
            <a:r>
              <a:rPr lang="en-US" sz="1400" dirty="0" err="1">
                <a:latin typeface="Franklin Gothic Book" pitchFamily="34" charset="0"/>
              </a:rPr>
              <a:t>qadamlar</a:t>
            </a:r>
            <a:r>
              <a:rPr lang="en-US" sz="1400" dirty="0">
                <a:latin typeface="Franklin Gothic Book" pitchFamily="34" charset="0"/>
              </a:rPr>
              <a:t> ultra </a:t>
            </a:r>
            <a:r>
              <a:rPr lang="en-US" sz="1400" dirty="0" err="1">
                <a:latin typeface="Franklin Gothic Book" pitchFamily="34" charset="0"/>
              </a:rPr>
              <a:t>tez</a:t>
            </a:r>
            <a:r>
              <a:rPr lang="en-US" sz="1400" dirty="0">
                <a:latin typeface="Franklin Gothic Book" pitchFamily="34" charset="0"/>
              </a:rPr>
              <a:t> </a:t>
            </a:r>
            <a:r>
              <a:rPr lang="en-US" sz="1400" dirty="0" err="1">
                <a:latin typeface="Franklin Gothic Book" pitchFamily="34" charset="0"/>
              </a:rPr>
              <a:t>zaryadlash</a:t>
            </a:r>
            <a:r>
              <a:rPr lang="en-US" sz="1400" dirty="0">
                <a:latin typeface="Franklin Gothic Book" pitchFamily="34" charset="0"/>
              </a:rPr>
              <a:t> </a:t>
            </a:r>
            <a:r>
              <a:rPr lang="en-US" sz="1400" dirty="0" err="1">
                <a:latin typeface="Franklin Gothic Book" pitchFamily="34" charset="0"/>
              </a:rPr>
              <a:t>va</a:t>
            </a:r>
            <a:r>
              <a:rPr lang="en-US" sz="1400" dirty="0">
                <a:latin typeface="Franklin Gothic Book" pitchFamily="34" charset="0"/>
              </a:rPr>
              <a:t> </a:t>
            </a:r>
            <a:r>
              <a:rPr lang="en-US" sz="1400" dirty="0" err="1">
                <a:latin typeface="Franklin Gothic Book" pitchFamily="34" charset="0"/>
              </a:rPr>
              <a:t>zaryadsizlantirish</a:t>
            </a:r>
            <a:r>
              <a:rPr lang="en-US" sz="1400" dirty="0">
                <a:latin typeface="Franklin Gothic Book" pitchFamily="34" charset="0"/>
              </a:rPr>
              <a:t>, </a:t>
            </a:r>
            <a:r>
              <a:rPr lang="en-US" sz="1400" dirty="0" err="1">
                <a:latin typeface="Franklin Gothic Book" pitchFamily="34" charset="0"/>
              </a:rPr>
              <a:t>shuningdek</a:t>
            </a:r>
            <a:r>
              <a:rPr lang="en-US" sz="1400" dirty="0">
                <a:latin typeface="Franklin Gothic Book" pitchFamily="34" charset="0"/>
              </a:rPr>
              <a:t>, </a:t>
            </a:r>
            <a:r>
              <a:rPr lang="en-US" sz="1400" dirty="0" err="1">
                <a:latin typeface="Franklin Gothic Book" pitchFamily="34" charset="0"/>
              </a:rPr>
              <a:t>kondansatorlardagi</a:t>
            </a:r>
            <a:r>
              <a:rPr lang="en-US" sz="1400" dirty="0">
                <a:latin typeface="Franklin Gothic Book" pitchFamily="34" charset="0"/>
              </a:rPr>
              <a:t> </a:t>
            </a:r>
            <a:r>
              <a:rPr lang="en-US" sz="1400" dirty="0" err="1">
                <a:latin typeface="Franklin Gothic Book" pitchFamily="34" charset="0"/>
              </a:rPr>
              <a:t>juda</a:t>
            </a:r>
            <a:r>
              <a:rPr lang="en-US" sz="1400" dirty="0">
                <a:latin typeface="Franklin Gothic Book" pitchFamily="34" charset="0"/>
              </a:rPr>
              <a:t> </a:t>
            </a:r>
            <a:r>
              <a:rPr lang="en-US" sz="1400" dirty="0" err="1">
                <a:latin typeface="Franklin Gothic Book" pitchFamily="34" charset="0"/>
              </a:rPr>
              <a:t>yuqori</a:t>
            </a:r>
            <a:r>
              <a:rPr lang="en-US" sz="1400" dirty="0">
                <a:latin typeface="Franklin Gothic Book" pitchFamily="34" charset="0"/>
              </a:rPr>
              <a:t> </a:t>
            </a:r>
            <a:r>
              <a:rPr lang="en-US" sz="1400" dirty="0" err="1">
                <a:latin typeface="Franklin Gothic Book" pitchFamily="34" charset="0"/>
              </a:rPr>
              <a:t>energiya</a:t>
            </a:r>
            <a:r>
              <a:rPr lang="en-US" sz="1400" dirty="0">
                <a:latin typeface="Franklin Gothic Book" pitchFamily="34" charset="0"/>
              </a:rPr>
              <a:t> </a:t>
            </a:r>
            <a:r>
              <a:rPr lang="en-US" sz="1400" dirty="0" err="1">
                <a:latin typeface="Franklin Gothic Book" pitchFamily="34" charset="0"/>
              </a:rPr>
              <a:t>zichligiga</a:t>
            </a:r>
            <a:r>
              <a:rPr lang="en-US" sz="1400" dirty="0">
                <a:latin typeface="Franklin Gothic Book" pitchFamily="34" charset="0"/>
              </a:rPr>
              <a:t> </a:t>
            </a:r>
            <a:r>
              <a:rPr lang="en-US" sz="1400" dirty="0" err="1">
                <a:latin typeface="Franklin Gothic Book" pitchFamily="34" charset="0"/>
              </a:rPr>
              <a:t>boʻlgan</a:t>
            </a:r>
            <a:r>
              <a:rPr lang="en-US" sz="1400" dirty="0">
                <a:latin typeface="Franklin Gothic Book" pitchFamily="34" charset="0"/>
              </a:rPr>
              <a:t> </a:t>
            </a:r>
            <a:r>
              <a:rPr lang="en-US" sz="1400" dirty="0" err="1">
                <a:latin typeface="Franklin Gothic Book" pitchFamily="34" charset="0"/>
              </a:rPr>
              <a:t>ehtiyojni</a:t>
            </a:r>
            <a:r>
              <a:rPr lang="en-US" sz="1400" dirty="0">
                <a:latin typeface="Franklin Gothic Book" pitchFamily="34" charset="0"/>
              </a:rPr>
              <a:t> </a:t>
            </a:r>
            <a:r>
              <a:rPr lang="en-US" sz="1400" dirty="0" err="1">
                <a:latin typeface="Franklin Gothic Book" pitchFamily="34" charset="0"/>
              </a:rPr>
              <a:t>qondirish</a:t>
            </a:r>
            <a:r>
              <a:rPr lang="en-US" sz="1400" dirty="0">
                <a:latin typeface="Franklin Gothic Book" pitchFamily="34" charset="0"/>
              </a:rPr>
              <a:t> </a:t>
            </a:r>
            <a:r>
              <a:rPr lang="en-US" sz="1400" dirty="0" err="1">
                <a:latin typeface="Franklin Gothic Book" pitchFamily="34" charset="0"/>
              </a:rPr>
              <a:t>uchun</a:t>
            </a:r>
            <a:r>
              <a:rPr lang="en-US" sz="1400" dirty="0">
                <a:latin typeface="Franklin Gothic Book" pitchFamily="34" charset="0"/>
              </a:rPr>
              <a:t> </a:t>
            </a:r>
            <a:r>
              <a:rPr lang="en-US" sz="1400" dirty="0" err="1">
                <a:latin typeface="Franklin Gothic Book" pitchFamily="34" charset="0"/>
              </a:rPr>
              <a:t>ushbu</a:t>
            </a:r>
            <a:r>
              <a:rPr lang="en-US" sz="1400" dirty="0">
                <a:latin typeface="Franklin Gothic Book" pitchFamily="34" charset="0"/>
              </a:rPr>
              <a:t> material </a:t>
            </a:r>
            <a:r>
              <a:rPr lang="en-US" sz="1400" dirty="0" err="1">
                <a:latin typeface="Franklin Gothic Book" pitchFamily="34" charset="0"/>
              </a:rPr>
              <a:t>strukturasini</a:t>
            </a:r>
            <a:r>
              <a:rPr lang="en-US" sz="1400" dirty="0">
                <a:latin typeface="Franklin Gothic Book" pitchFamily="34" charset="0"/>
              </a:rPr>
              <a:t> </a:t>
            </a:r>
            <a:r>
              <a:rPr lang="en-US" sz="1400" dirty="0" err="1">
                <a:latin typeface="Franklin Gothic Book" pitchFamily="34" charset="0"/>
              </a:rPr>
              <a:t>yanada</a:t>
            </a:r>
            <a:r>
              <a:rPr lang="en-US" sz="1400" dirty="0">
                <a:latin typeface="Franklin Gothic Book" pitchFamily="34" charset="0"/>
              </a:rPr>
              <a:t> </a:t>
            </a:r>
            <a:r>
              <a:rPr lang="en-US" sz="1400" dirty="0" err="1">
                <a:latin typeface="Franklin Gothic Book" pitchFamily="34" charset="0"/>
              </a:rPr>
              <a:t>yaxshilash</a:t>
            </a:r>
            <a:r>
              <a:rPr lang="en-US" sz="1400" dirty="0">
                <a:latin typeface="Franklin Gothic Book" pitchFamily="34" charset="0"/>
              </a:rPr>
              <a:t> </a:t>
            </a:r>
            <a:r>
              <a:rPr lang="en-US" sz="1400" dirty="0" err="1">
                <a:latin typeface="Franklin Gothic Book" pitchFamily="34" charset="0"/>
              </a:rPr>
              <a:t>imkoni</a:t>
            </a:r>
            <a:r>
              <a:rPr lang="en-US" sz="1400" dirty="0">
                <a:latin typeface="Franklin Gothic Book" pitchFamily="34" charset="0"/>
              </a:rPr>
              <a:t> bor. </a:t>
            </a:r>
            <a:r>
              <a:rPr lang="en-US" sz="1400" dirty="0" err="1">
                <a:latin typeface="Franklin Gothic Book" pitchFamily="34" charset="0"/>
              </a:rPr>
              <a:t>Jamoa</a:t>
            </a:r>
            <a:r>
              <a:rPr lang="en-US" sz="1400" dirty="0">
                <a:latin typeface="Franklin Gothic Book" pitchFamily="34" charset="0"/>
              </a:rPr>
              <a:t> </a:t>
            </a:r>
            <a:r>
              <a:rPr lang="en-US" sz="1400" dirty="0" err="1">
                <a:latin typeface="Franklin Gothic Book" pitchFamily="34" charset="0"/>
              </a:rPr>
              <a:t>buni</a:t>
            </a:r>
            <a:r>
              <a:rPr lang="en-US" sz="1400" dirty="0">
                <a:latin typeface="Franklin Gothic Book" pitchFamily="34" charset="0"/>
              </a:rPr>
              <a:t> </a:t>
            </a:r>
            <a:r>
              <a:rPr lang="en-US" sz="1400" dirty="0" err="1">
                <a:latin typeface="Franklin Gothic Book" pitchFamily="34" charset="0"/>
              </a:rPr>
              <a:t>takroriy</a:t>
            </a:r>
            <a:r>
              <a:rPr lang="en-US" sz="1400" dirty="0">
                <a:latin typeface="Franklin Gothic Book" pitchFamily="34" charset="0"/>
              </a:rPr>
              <a:t> </a:t>
            </a:r>
            <a:r>
              <a:rPr lang="en-US" sz="1400" dirty="0" err="1">
                <a:latin typeface="Franklin Gothic Book" pitchFamily="34" charset="0"/>
              </a:rPr>
              <a:t>zaryadlash</a:t>
            </a:r>
            <a:r>
              <a:rPr lang="en-US" sz="1400" dirty="0">
                <a:latin typeface="Franklin Gothic Book" pitchFamily="34" charset="0"/>
              </a:rPr>
              <a:t> </a:t>
            </a:r>
            <a:r>
              <a:rPr lang="en-US" sz="1400" dirty="0" err="1">
                <a:latin typeface="Franklin Gothic Book" pitchFamily="34" charset="0"/>
              </a:rPr>
              <a:t>tufayli</a:t>
            </a:r>
            <a:r>
              <a:rPr lang="en-US" sz="1400" dirty="0">
                <a:latin typeface="Franklin Gothic Book" pitchFamily="34" charset="0"/>
              </a:rPr>
              <a:t> </a:t>
            </a:r>
            <a:r>
              <a:rPr lang="en-US" sz="1400" dirty="0" err="1">
                <a:latin typeface="Franklin Gothic Book" pitchFamily="34" charset="0"/>
              </a:rPr>
              <a:t>saqlash</a:t>
            </a:r>
            <a:r>
              <a:rPr lang="en-US" sz="1400" dirty="0">
                <a:latin typeface="Franklin Gothic Book" pitchFamily="34" charset="0"/>
              </a:rPr>
              <a:t> </a:t>
            </a:r>
            <a:r>
              <a:rPr lang="en-US" sz="1400" dirty="0" err="1">
                <a:latin typeface="Franklin Gothic Book" pitchFamily="34" charset="0"/>
              </a:rPr>
              <a:t>hajmini</a:t>
            </a:r>
            <a:r>
              <a:rPr lang="en-US" sz="1400" dirty="0">
                <a:latin typeface="Franklin Gothic Book" pitchFamily="34" charset="0"/>
              </a:rPr>
              <a:t> </a:t>
            </a:r>
            <a:r>
              <a:rPr lang="en-US" sz="1400" dirty="0" err="1">
                <a:latin typeface="Franklin Gothic Book" pitchFamily="34" charset="0"/>
              </a:rPr>
              <a:t>yoʻqotmasdan</a:t>
            </a:r>
            <a:r>
              <a:rPr lang="en-US" sz="1400" dirty="0">
                <a:latin typeface="Franklin Gothic Book" pitchFamily="34" charset="0"/>
              </a:rPr>
              <a:t> </a:t>
            </a:r>
            <a:r>
              <a:rPr lang="en-US" sz="1400" dirty="0" err="1">
                <a:latin typeface="Franklin Gothic Book" pitchFamily="34" charset="0"/>
              </a:rPr>
              <a:t>amalga</a:t>
            </a:r>
            <a:r>
              <a:rPr lang="en-US" sz="1400" dirty="0">
                <a:latin typeface="Franklin Gothic Book" pitchFamily="34" charset="0"/>
              </a:rPr>
              <a:t> </a:t>
            </a:r>
            <a:r>
              <a:rPr lang="en-US" sz="1400" dirty="0" err="1">
                <a:latin typeface="Franklin Gothic Book" pitchFamily="34" charset="0"/>
              </a:rPr>
              <a:t>oshirishi</a:t>
            </a:r>
            <a:r>
              <a:rPr lang="en-US" sz="1400" dirty="0">
                <a:latin typeface="Franklin Gothic Book" pitchFamily="34" charset="0"/>
              </a:rPr>
              <a:t> </a:t>
            </a:r>
            <a:r>
              <a:rPr lang="en-US" sz="1400" dirty="0" err="1">
                <a:latin typeface="Franklin Gothic Book" pitchFamily="34" charset="0"/>
              </a:rPr>
              <a:t>kerak</a:t>
            </a:r>
            <a:r>
              <a:rPr lang="en-US" sz="1400" dirty="0">
                <a:latin typeface="Franklin Gothic Book" pitchFamily="34" charset="0"/>
              </a:rPr>
              <a:t>, </a:t>
            </a:r>
            <a:r>
              <a:rPr lang="en-US" sz="1400" dirty="0" err="1">
                <a:latin typeface="Franklin Gothic Book" pitchFamily="34" charset="0"/>
              </a:rPr>
              <a:t>shunda</a:t>
            </a:r>
            <a:r>
              <a:rPr lang="en-US" sz="1400" dirty="0">
                <a:latin typeface="Franklin Gothic Book" pitchFamily="34" charset="0"/>
              </a:rPr>
              <a:t> </a:t>
            </a:r>
            <a:r>
              <a:rPr lang="en-US" sz="1400" dirty="0" err="1">
                <a:latin typeface="Franklin Gothic Book" pitchFamily="34" charset="0"/>
              </a:rPr>
              <a:t>bu</a:t>
            </a:r>
            <a:r>
              <a:rPr lang="en-US" sz="1400" dirty="0">
                <a:latin typeface="Franklin Gothic Book" pitchFamily="34" charset="0"/>
              </a:rPr>
              <a:t> material </a:t>
            </a:r>
            <a:r>
              <a:rPr lang="en-US" sz="1400" dirty="0" err="1">
                <a:latin typeface="Franklin Gothic Book" pitchFamily="34" charset="0"/>
              </a:rPr>
              <a:t>elektr</a:t>
            </a:r>
            <a:r>
              <a:rPr lang="en-US" sz="1400" dirty="0">
                <a:latin typeface="Franklin Gothic Book" pitchFamily="34" charset="0"/>
              </a:rPr>
              <a:t> transport </a:t>
            </a:r>
            <a:r>
              <a:rPr lang="en-US" sz="1400" dirty="0" err="1">
                <a:latin typeface="Franklin Gothic Book" pitchFamily="34" charset="0"/>
              </a:rPr>
              <a:t>vositalari</a:t>
            </a:r>
            <a:r>
              <a:rPr lang="en-US" sz="1400" dirty="0">
                <a:latin typeface="Franklin Gothic Book" pitchFamily="34" charset="0"/>
              </a:rPr>
              <a:t> </a:t>
            </a:r>
            <a:r>
              <a:rPr lang="en-US" sz="1400" dirty="0" err="1">
                <a:latin typeface="Franklin Gothic Book" pitchFamily="34" charset="0"/>
              </a:rPr>
              <a:t>va</a:t>
            </a:r>
            <a:r>
              <a:rPr lang="en-US" sz="1400" dirty="0">
                <a:latin typeface="Franklin Gothic Book" pitchFamily="34" charset="0"/>
              </a:rPr>
              <a:t> </a:t>
            </a:r>
            <a:r>
              <a:rPr lang="en-US" sz="1400" dirty="0" err="1">
                <a:latin typeface="Franklin Gothic Book" pitchFamily="34" charset="0"/>
              </a:rPr>
              <a:t>boshqa</a:t>
            </a:r>
            <a:r>
              <a:rPr lang="en-US" sz="1400" dirty="0">
                <a:latin typeface="Franklin Gothic Book" pitchFamily="34" charset="0"/>
              </a:rPr>
              <a:t> </a:t>
            </a:r>
            <a:r>
              <a:rPr lang="en-US" sz="1400" dirty="0" err="1">
                <a:latin typeface="Franklin Gothic Book" pitchFamily="34" charset="0"/>
              </a:rPr>
              <a:t>rivojlanayotgan</a:t>
            </a:r>
            <a:r>
              <a:rPr lang="en-US" sz="1400" dirty="0">
                <a:latin typeface="Franklin Gothic Book" pitchFamily="34" charset="0"/>
              </a:rPr>
              <a:t> </a:t>
            </a:r>
            <a:r>
              <a:rPr lang="en-US" sz="1400" dirty="0" err="1">
                <a:latin typeface="Franklin Gothic Book" pitchFamily="34" charset="0"/>
              </a:rPr>
              <a:t>yashil</a:t>
            </a:r>
            <a:r>
              <a:rPr lang="en-US" sz="1400" dirty="0">
                <a:latin typeface="Franklin Gothic Book" pitchFamily="34" charset="0"/>
              </a:rPr>
              <a:t> </a:t>
            </a:r>
            <a:r>
              <a:rPr lang="en-US" sz="1400" dirty="0" err="1">
                <a:latin typeface="Franklin Gothic Book" pitchFamily="34" charset="0"/>
              </a:rPr>
              <a:t>texnologiyalar</a:t>
            </a:r>
            <a:r>
              <a:rPr lang="en-US" sz="1400" dirty="0">
                <a:latin typeface="Franklin Gothic Book" pitchFamily="34" charset="0"/>
              </a:rPr>
              <a:t> </a:t>
            </a:r>
            <a:r>
              <a:rPr lang="en-US" sz="1400" dirty="0" err="1">
                <a:latin typeface="Franklin Gothic Book" pitchFamily="34" charset="0"/>
              </a:rPr>
              <a:t>kabi</a:t>
            </a:r>
            <a:r>
              <a:rPr lang="en-US" sz="1400" dirty="0">
                <a:latin typeface="Franklin Gothic Book" pitchFamily="34" charset="0"/>
              </a:rPr>
              <a:t> </a:t>
            </a:r>
            <a:r>
              <a:rPr lang="en-US" sz="1400" dirty="0" err="1">
                <a:latin typeface="Franklin Gothic Book" pitchFamily="34" charset="0"/>
              </a:rPr>
              <a:t>yirik</a:t>
            </a:r>
            <a:r>
              <a:rPr lang="en-US" sz="1400" dirty="0">
                <a:latin typeface="Franklin Gothic Book" pitchFamily="34" charset="0"/>
              </a:rPr>
              <a:t> </a:t>
            </a:r>
            <a:r>
              <a:rPr lang="en-US" sz="1400" dirty="0" err="1">
                <a:latin typeface="Franklin Gothic Book" pitchFamily="34" charset="0"/>
              </a:rPr>
              <a:t>elektronikada</a:t>
            </a:r>
            <a:r>
              <a:rPr lang="en-US" sz="1400" dirty="0">
                <a:latin typeface="Franklin Gothic Book" pitchFamily="34" charset="0"/>
              </a:rPr>
              <a:t> </a:t>
            </a:r>
            <a:r>
              <a:rPr lang="en-US" sz="1400" dirty="0" err="1">
                <a:latin typeface="Franklin Gothic Book" pitchFamily="34" charset="0"/>
              </a:rPr>
              <a:t>keng</a:t>
            </a:r>
            <a:r>
              <a:rPr lang="en-US" sz="1400" dirty="0">
                <a:latin typeface="Franklin Gothic Book" pitchFamily="34" charset="0"/>
              </a:rPr>
              <a:t> </a:t>
            </a:r>
            <a:r>
              <a:rPr lang="en-US" sz="1400" dirty="0" err="1">
                <a:latin typeface="Franklin Gothic Book" pitchFamily="34" charset="0"/>
              </a:rPr>
              <a:t>qoʻllaniladi</a:t>
            </a:r>
            <a:r>
              <a:rPr lang="en-US" sz="1400" dirty="0">
                <a:latin typeface="Franklin Gothic Book" pitchFamily="34" charset="0"/>
              </a:rPr>
              <a:t>."</a:t>
            </a:r>
          </a:p>
        </p:txBody>
      </p:sp>
      <p:sp>
        <p:nvSpPr>
          <p:cNvPr id="18" name="TextBox 17"/>
          <p:cNvSpPr txBox="1"/>
          <p:nvPr/>
        </p:nvSpPr>
        <p:spPr>
          <a:xfrm>
            <a:off x="260350" y="476621"/>
            <a:ext cx="6337002" cy="769441"/>
          </a:xfrm>
          <a:prstGeom prst="rect">
            <a:avLst/>
          </a:prstGeom>
          <a:noFill/>
        </p:spPr>
        <p:txBody>
          <a:bodyPr wrap="square" rtlCol="0">
            <a:spAutoFit/>
          </a:bodyPr>
          <a:lstStyle/>
          <a:p>
            <a:pPr algn="r"/>
            <a:r>
              <a:rPr lang="sv-SE" sz="2200" b="1" dirty="0">
                <a:solidFill>
                  <a:schemeClr val="bg1"/>
                </a:solidFill>
                <a:effectLst>
                  <a:outerShdw blurRad="38100" dist="38100" dir="2700000" algn="tl">
                    <a:srgbClr val="000000">
                      <a:alpha val="43137"/>
                    </a:srgbClr>
                  </a:outerShdw>
                </a:effectLst>
                <a:latin typeface="Franklin Gothic Book" pitchFamily="34" charset="0"/>
              </a:rPr>
              <a:t>Yangi material elektrostatik energiyani                  saqlashda innovatsiyalarni tezlashtiradi</a:t>
            </a:r>
          </a:p>
        </p:txBody>
      </p:sp>
      <p:pic>
        <p:nvPicPr>
          <p:cNvPr id="4098" name="Picture 2" descr="No more Lithium: 4 ways renewable energy could be stored in the future"/>
          <p:cNvPicPr>
            <a:picLocks noChangeAspect="1" noChangeArrowheads="1"/>
          </p:cNvPicPr>
          <p:nvPr/>
        </p:nvPicPr>
        <p:blipFill rotWithShape="1">
          <a:blip r:embed="rId4">
            <a:extLst>
              <a:ext uri="{28A0092B-C50C-407E-A947-70E740481C1C}">
                <a14:useLocalDpi xmlns:a14="http://schemas.microsoft.com/office/drawing/2010/main" val="0"/>
              </a:ext>
            </a:extLst>
          </a:blip>
          <a:srcRect t="16357" b="23749"/>
          <a:stretch/>
        </p:blipFill>
        <p:spPr bwMode="auto">
          <a:xfrm>
            <a:off x="-135761" y="3169801"/>
            <a:ext cx="7382844" cy="2487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2352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6" descr="Europe's renewable energy future – EURACTIV.com"/>
          <p:cNvPicPr>
            <a:picLocks noChangeAspect="1" noChangeArrowheads="1"/>
          </p:cNvPicPr>
          <p:nvPr/>
        </p:nvPicPr>
        <p:blipFill rotWithShape="1">
          <a:blip r:embed="rId3">
            <a:extLst>
              <a:ext uri="{28A0092B-C50C-407E-A947-70E740481C1C}">
                <a14:useLocalDpi xmlns:a14="http://schemas.microsoft.com/office/drawing/2010/main" val="0"/>
              </a:ext>
            </a:extLst>
          </a:blip>
          <a:srcRect t="6329" b="27917"/>
          <a:stretch/>
        </p:blipFill>
        <p:spPr bwMode="auto">
          <a:xfrm>
            <a:off x="-115545" y="-386166"/>
            <a:ext cx="7089090" cy="2160240"/>
          </a:xfrm>
          <a:prstGeom prst="rect">
            <a:avLst/>
          </a:prstGeom>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cxnSp>
        <p:nvCxnSpPr>
          <p:cNvPr id="15" name="Прямая соединительная линия 14"/>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5" name="TextBox 24"/>
          <p:cNvSpPr txBox="1"/>
          <p:nvPr/>
        </p:nvSpPr>
        <p:spPr>
          <a:xfrm>
            <a:off x="3252397"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12</a:t>
            </a:r>
            <a:endParaRPr lang="ru-RU" sz="1300" dirty="0">
              <a:solidFill>
                <a:schemeClr val="accent3">
                  <a:lumMod val="50000"/>
                </a:schemeClr>
              </a:solidFill>
              <a:latin typeface="Franklin Gothic Book" panose="020B0503020102020204" pitchFamily="34" charset="0"/>
            </a:endParaRPr>
          </a:p>
        </p:txBody>
      </p:sp>
      <p:sp>
        <p:nvSpPr>
          <p:cNvPr id="2" name="TextBox 1"/>
          <p:cNvSpPr txBox="1"/>
          <p:nvPr/>
        </p:nvSpPr>
        <p:spPr>
          <a:xfrm>
            <a:off x="4437112" y="645898"/>
            <a:ext cx="2160240" cy="430887"/>
          </a:xfrm>
          <a:prstGeom prst="rect">
            <a:avLst/>
          </a:prstGeom>
          <a:noFill/>
        </p:spPr>
        <p:txBody>
          <a:bodyPr wrap="square" rtlCol="0">
            <a:spAutoFit/>
          </a:bodyPr>
          <a:lstStyle/>
          <a:p>
            <a:pPr algn="r"/>
            <a:r>
              <a:rPr lang="en-US" sz="2200" b="1" dirty="0" err="1">
                <a:solidFill>
                  <a:schemeClr val="bg1"/>
                </a:solidFill>
                <a:effectLst>
                  <a:outerShdw blurRad="38100" dist="38100" dir="2700000" algn="tl">
                    <a:srgbClr val="000000">
                      <a:alpha val="43137"/>
                    </a:srgbClr>
                  </a:outerShdw>
                </a:effectLst>
                <a:latin typeface="Franklin Gothic Book" pitchFamily="34" charset="0"/>
              </a:rPr>
              <a:t>Manbalar</a:t>
            </a:r>
            <a:endParaRPr lang="ru-RU" sz="2200" b="1" dirty="0">
              <a:solidFill>
                <a:schemeClr val="bg1"/>
              </a:solidFill>
              <a:effectLst>
                <a:outerShdw blurRad="38100" dist="38100" dir="2700000" algn="tl">
                  <a:srgbClr val="000000">
                    <a:alpha val="43137"/>
                  </a:srgbClr>
                </a:outerShdw>
              </a:effectLst>
              <a:latin typeface="Franklin Gothic Book" pitchFamily="34" charset="0"/>
            </a:endParaRPr>
          </a:p>
        </p:txBody>
      </p:sp>
      <p:sp>
        <p:nvSpPr>
          <p:cNvPr id="6" name="Прямоугольник 5"/>
          <p:cNvSpPr/>
          <p:nvPr/>
        </p:nvSpPr>
        <p:spPr>
          <a:xfrm>
            <a:off x="260350" y="2001827"/>
            <a:ext cx="6337300" cy="3323987"/>
          </a:xfrm>
          <a:prstGeom prst="rect">
            <a:avLst/>
          </a:prstGeom>
        </p:spPr>
        <p:txBody>
          <a:bodyPr wrap="square">
            <a:spAutoFit/>
          </a:bodyPr>
          <a:lstStyle/>
          <a:p>
            <a:pPr marL="342900" indent="-342900" algn="just">
              <a:lnSpc>
                <a:spcPct val="150000"/>
              </a:lnSpc>
              <a:buFont typeface="+mj-lt"/>
              <a:buAutoNum type="arabicPeriod"/>
            </a:pPr>
            <a:r>
              <a:rPr lang="uz-Latn-UZ" sz="1400" u="sng" dirty="0">
                <a:latin typeface="Franklin Gothic Book" pitchFamily="34" charset="0"/>
                <a:hlinkClick r:id="rId4"/>
              </a:rPr>
              <a:t>www.sciencedirect.com/science/article/abs/pii/S0140988324001166?%3Dihu</a:t>
            </a:r>
            <a:r>
              <a:rPr lang="ru-RU" sz="1400" u="sng" dirty="0">
                <a:latin typeface="Franklin Gothic Book" pitchFamily="34" charset="0"/>
              </a:rPr>
              <a:t> </a:t>
            </a:r>
            <a:r>
              <a:rPr lang="ru-RU" sz="1400" dirty="0">
                <a:latin typeface="Franklin Gothic Book" pitchFamily="34" charset="0"/>
              </a:rPr>
              <a:t> </a:t>
            </a:r>
          </a:p>
          <a:p>
            <a:pPr marL="342900" indent="-342900" algn="just">
              <a:lnSpc>
                <a:spcPct val="150000"/>
              </a:lnSpc>
              <a:buFont typeface="+mj-lt"/>
              <a:buAutoNum type="arabicPeriod"/>
            </a:pPr>
            <a:r>
              <a:rPr lang="uz-Latn-UZ" sz="1400" u="sng" dirty="0">
                <a:latin typeface="Franklin Gothic Book" pitchFamily="34" charset="0"/>
                <a:hlinkClick r:id="rId5"/>
              </a:rPr>
              <a:t>www.birmingham.ac.uk/news/2024/global-north-energy-outsourcing-demands-more-attention</a:t>
            </a:r>
            <a:r>
              <a:rPr lang="uz-Latn-UZ" sz="1400" dirty="0">
                <a:latin typeface="Franklin Gothic Book" pitchFamily="34" charset="0"/>
              </a:rPr>
              <a:t> </a:t>
            </a:r>
            <a:endParaRPr lang="ru-RU" sz="1400" dirty="0">
              <a:latin typeface="Franklin Gothic Book" pitchFamily="34" charset="0"/>
            </a:endParaRPr>
          </a:p>
          <a:p>
            <a:pPr marL="342900" indent="-342900" algn="just">
              <a:lnSpc>
                <a:spcPct val="150000"/>
              </a:lnSpc>
              <a:buFont typeface="+mj-lt"/>
              <a:buAutoNum type="arabicPeriod"/>
            </a:pPr>
            <a:r>
              <a:rPr lang="uz-Latn-UZ" sz="1400" u="sng" dirty="0">
                <a:latin typeface="Franklin Gothic Book" pitchFamily="34" charset="0"/>
                <a:hlinkClick r:id="rId6"/>
              </a:rPr>
              <a:t>www.mcgill.ca/newsroom/channels/news/clearing-air-wind-farms-more-land-effective-previously-thought-356777</a:t>
            </a:r>
            <a:r>
              <a:rPr lang="uz-Latn-UZ" sz="1400" dirty="0">
                <a:latin typeface="Franklin Gothic Book" pitchFamily="34" charset="0"/>
              </a:rPr>
              <a:t> </a:t>
            </a:r>
            <a:endParaRPr lang="ru-RU" sz="1400" dirty="0">
              <a:latin typeface="Franklin Gothic Book" pitchFamily="34" charset="0"/>
            </a:endParaRPr>
          </a:p>
          <a:p>
            <a:pPr marL="342900" indent="-342900" algn="just">
              <a:lnSpc>
                <a:spcPct val="150000"/>
              </a:lnSpc>
              <a:buFont typeface="+mj-lt"/>
              <a:buAutoNum type="arabicPeriod"/>
            </a:pPr>
            <a:r>
              <a:rPr lang="uz-Latn-UZ" sz="1400" dirty="0">
                <a:latin typeface="Franklin Gothic Book" pitchFamily="34" charset="0"/>
              </a:rPr>
              <a:t> </a:t>
            </a:r>
            <a:r>
              <a:rPr lang="uz-Latn-UZ" sz="1400" u="sng" dirty="0">
                <a:latin typeface="Franklin Gothic Book" pitchFamily="34" charset="0"/>
                <a:hlinkClick r:id="rId7"/>
              </a:rPr>
              <a:t>pubs.acs.org/doi/10.1021/acs.est.3c07908</a:t>
            </a:r>
            <a:r>
              <a:rPr lang="uz-Latn-UZ" sz="1400" dirty="0">
                <a:latin typeface="Franklin Gothic Book" pitchFamily="34" charset="0"/>
              </a:rPr>
              <a:t> </a:t>
            </a:r>
            <a:endParaRPr lang="ru-RU" sz="1400" dirty="0">
              <a:latin typeface="Franklin Gothic Book" pitchFamily="34" charset="0"/>
            </a:endParaRPr>
          </a:p>
          <a:p>
            <a:pPr marL="342900" indent="-342900" algn="just">
              <a:lnSpc>
                <a:spcPct val="150000"/>
              </a:lnSpc>
              <a:buFont typeface="+mj-lt"/>
              <a:buAutoNum type="arabicPeriod"/>
            </a:pPr>
            <a:r>
              <a:rPr lang="uz-Latn-UZ" sz="1400" u="sng" dirty="0">
                <a:latin typeface="Franklin Gothic Book" pitchFamily="34" charset="0"/>
                <a:hlinkClick r:id="rId8"/>
              </a:rPr>
              <a:t>engineering.wustl.edu/news/2024/Novel-material-supercharges-innovation-in-electrostatic-energy-storage.html</a:t>
            </a:r>
            <a:endParaRPr lang="ru-RU" sz="1400" u="sng" dirty="0">
              <a:latin typeface="Franklin Gothic Book" pitchFamily="34" charset="0"/>
            </a:endParaRPr>
          </a:p>
          <a:p>
            <a:pPr marL="342900" indent="-342900" algn="just">
              <a:lnSpc>
                <a:spcPct val="150000"/>
              </a:lnSpc>
              <a:buFont typeface="+mj-lt"/>
              <a:buAutoNum type="arabicPeriod"/>
            </a:pPr>
            <a:r>
              <a:rPr lang="uz-Latn-UZ" sz="1400" u="sng" dirty="0">
                <a:latin typeface="Franklin Gothic Book" pitchFamily="34" charset="0"/>
                <a:hlinkClick r:id="rId9"/>
              </a:rPr>
              <a:t>www.science.org/doi/10.1126/science.adl2835</a:t>
            </a:r>
            <a:r>
              <a:rPr lang="uz-Latn-UZ" sz="1400" dirty="0">
                <a:latin typeface="Franklin Gothic Book" pitchFamily="34" charset="0"/>
              </a:rPr>
              <a:t> </a:t>
            </a:r>
            <a:endParaRPr lang="ru-RU" sz="1400" dirty="0">
              <a:latin typeface="Franklin Gothic Book" pitchFamily="34" charset="0"/>
            </a:endParaRPr>
          </a:p>
        </p:txBody>
      </p:sp>
    </p:spTree>
    <p:extLst>
      <p:ext uri="{BB962C8B-B14F-4D97-AF65-F5344CB8AC3E}">
        <p14:creationId xmlns:p14="http://schemas.microsoft.com/office/powerpoint/2010/main" val="692317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2" descr="T7 Heavy Duty Tractor | New Holland UK">
            <a:extLst>
              <a:ext uri="{FF2B5EF4-FFF2-40B4-BE49-F238E27FC236}">
                <a16:creationId xmlns:a16="http://schemas.microsoft.com/office/drawing/2014/main" xmlns="" id="{6228C4EA-F4D5-4F82-95F7-2F5217222777}"/>
              </a:ext>
            </a:extLst>
          </p:cNvPr>
          <p:cNvSpPr>
            <a:spLocks noChangeAspect="1" noChangeArrowheads="1"/>
          </p:cNvSpPr>
          <p:nvPr/>
        </p:nvSpPr>
        <p:spPr bwMode="auto">
          <a:xfrm>
            <a:off x="3581400" y="5105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24" descr="T7 Heavy Duty Tractor | New Holland UK">
            <a:extLst>
              <a:ext uri="{FF2B5EF4-FFF2-40B4-BE49-F238E27FC236}">
                <a16:creationId xmlns:a16="http://schemas.microsoft.com/office/drawing/2014/main" xmlns="" id="{4DD28546-C555-4CEA-9564-B47B16609372}"/>
              </a:ext>
            </a:extLst>
          </p:cNvPr>
          <p:cNvSpPr>
            <a:spLocks noChangeAspect="1" noChangeArrowheads="1"/>
          </p:cNvSpPr>
          <p:nvPr/>
        </p:nvSpPr>
        <p:spPr bwMode="auto">
          <a:xfrm>
            <a:off x="3733800" y="5257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0" name="AutoShape 34" descr="Digital farming Stock Photos, Royalty Free Digital farming Images |  Depositphotos">
            <a:extLst>
              <a:ext uri="{FF2B5EF4-FFF2-40B4-BE49-F238E27FC236}">
                <a16:creationId xmlns:a16="http://schemas.microsoft.com/office/drawing/2014/main" xmlns="" id="{61C5B018-094D-43B6-B03A-BC614BD282B7}"/>
              </a:ext>
            </a:extLst>
          </p:cNvPr>
          <p:cNvSpPr>
            <a:spLocks noChangeAspect="1" noChangeArrowheads="1"/>
          </p:cNvSpPr>
          <p:nvPr/>
        </p:nvSpPr>
        <p:spPr bwMode="auto">
          <a:xfrm>
            <a:off x="3886200" y="54102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36" descr="Digital farming Stock Photos, Royalty Free Digital farming Images |  Depositphotos">
            <a:extLst>
              <a:ext uri="{FF2B5EF4-FFF2-40B4-BE49-F238E27FC236}">
                <a16:creationId xmlns:a16="http://schemas.microsoft.com/office/drawing/2014/main" xmlns="" id="{3090ABF0-2B92-4919-B479-86CA4CB18B24}"/>
              </a:ext>
            </a:extLst>
          </p:cNvPr>
          <p:cNvSpPr>
            <a:spLocks noChangeAspect="1" noChangeArrowheads="1"/>
          </p:cNvSpPr>
          <p:nvPr/>
        </p:nvSpPr>
        <p:spPr bwMode="auto">
          <a:xfrm>
            <a:off x="4038600" y="5562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30" name="Picture 6" descr="Европа устала от солнца и ветра">
            <a:extLst>
              <a:ext uri="{FF2B5EF4-FFF2-40B4-BE49-F238E27FC236}">
                <a16:creationId xmlns:a16="http://schemas.microsoft.com/office/drawing/2014/main" xmlns="" id="{A5972A27-AEF3-489B-B75E-74DC60C43A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881" r="-198" b="-180"/>
          <a:stretch/>
        </p:blipFill>
        <p:spPr bwMode="auto">
          <a:xfrm>
            <a:off x="0" y="0"/>
            <a:ext cx="6896100" cy="99214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Европа устала от солнца и ветра">
            <a:extLst>
              <a:ext uri="{FF2B5EF4-FFF2-40B4-BE49-F238E27FC236}">
                <a16:creationId xmlns:a16="http://schemas.microsoft.com/office/drawing/2014/main" xmlns="" id="{213AA6AA-0EB9-4BF5-BC4E-84A623DF78E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2881" r="-198" b="24917"/>
          <a:stretch/>
        </p:blipFill>
        <p:spPr bwMode="auto">
          <a:xfrm>
            <a:off x="323850" y="199719"/>
            <a:ext cx="6248400" cy="672698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6" name="Rectangle 1">
            <a:extLst>
              <a:ext uri="{FF2B5EF4-FFF2-40B4-BE49-F238E27FC236}">
                <a16:creationId xmlns:a16="http://schemas.microsoft.com/office/drawing/2014/main" xmlns="" id="{9FB2EC87-7510-4B7B-8A24-83901FC1F300}"/>
              </a:ext>
            </a:extLst>
          </p:cNvPr>
          <p:cNvSpPr>
            <a:spLocks noChangeArrowheads="1"/>
          </p:cNvSpPr>
          <p:nvPr/>
        </p:nvSpPr>
        <p:spPr bwMode="auto">
          <a:xfrm>
            <a:off x="549954" y="9025450"/>
            <a:ext cx="5758092" cy="623082"/>
          </a:xfrm>
          <a:prstGeom prst="rect">
            <a:avLst/>
          </a:prstGeom>
          <a:noFill/>
          <a:ln w="9525">
            <a:noFill/>
            <a:miter lim="800000"/>
          </a:ln>
          <a:effectLst/>
        </p:spPr>
        <p:txBody>
          <a:bodyPr vert="horz" wrap="square" lIns="68415" tIns="34208" rIns="68415" bIns="34208" numCol="1" anchor="ctr" anchorCtr="0" compatLnSpc="1">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ctr" eaLnBrk="0" fontAlgn="base" hangingPunct="0">
              <a:spcBef>
                <a:spcPct val="0"/>
              </a:spcBef>
              <a:spcAft>
                <a:spcPct val="0"/>
              </a:spcAft>
            </a:pP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Ilmiy</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texnik</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axborot</a:t>
            </a: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a:t>
            </a:r>
            <a:r>
              <a:rPr lang="en-US" sz="1200" dirty="0" err="1">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markazi</a:t>
            </a:r>
            <a:endPar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endPar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endParaRPr>
          </a:p>
          <a:p>
            <a:pPr lvl="0" algn="ctr" eaLnBrk="0" fontAlgn="base" hangingPunct="0">
              <a:spcBef>
                <a:spcPct val="0"/>
              </a:spcBef>
              <a:spcAft>
                <a:spcPct val="0"/>
              </a:spcAft>
            </a:pPr>
            <a:r>
              <a:rPr lang="en-US"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Toshkent</a:t>
            </a:r>
            <a:r>
              <a:rPr lang="ru-RU" sz="1200" dirty="0">
                <a:solidFill>
                  <a:schemeClr val="bg1"/>
                </a:solidFill>
                <a:effectLst>
                  <a:glow rad="101600">
                    <a:schemeClr val="tx1">
                      <a:alpha val="60000"/>
                    </a:schemeClr>
                  </a:glow>
                </a:effectLst>
                <a:latin typeface="Franklin Gothic Book" panose="020B0503020102020204" pitchFamily="34" charset="0"/>
                <a:cs typeface="Arial" panose="020B0604020202020204" pitchFamily="34" charset="0"/>
              </a:rPr>
              <a:t> – 2024</a:t>
            </a:r>
          </a:p>
        </p:txBody>
      </p:sp>
    </p:spTree>
    <p:extLst>
      <p:ext uri="{BB962C8B-B14F-4D97-AF65-F5344CB8AC3E}">
        <p14:creationId xmlns:p14="http://schemas.microsoft.com/office/powerpoint/2010/main" val="226210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Обои аутсорсинг, энергия, жидкий, автомобильное освещение, электрик Full  HD, HDTV, 1080p 16:9 бесплатно, заставка 1920x1080 - скачать картинки и фото"/>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25" r="3125"/>
          <a:stretch/>
        </p:blipFill>
        <p:spPr bwMode="auto">
          <a:xfrm>
            <a:off x="3903948" y="5044306"/>
            <a:ext cx="2664000" cy="1598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Europe's renewable energy future – EURACTIV.com"/>
          <p:cNvPicPr>
            <a:picLocks noChangeAspect="1" noChangeArrowheads="1"/>
          </p:cNvPicPr>
          <p:nvPr/>
        </p:nvPicPr>
        <p:blipFill rotWithShape="1">
          <a:blip r:embed="rId4">
            <a:extLst>
              <a:ext uri="{28A0092B-C50C-407E-A947-70E740481C1C}">
                <a14:useLocalDpi xmlns:a14="http://schemas.microsoft.com/office/drawing/2010/main" val="0"/>
              </a:ext>
            </a:extLst>
          </a:blip>
          <a:srcRect t="6329" b="27917"/>
          <a:stretch/>
        </p:blipFill>
        <p:spPr bwMode="auto">
          <a:xfrm>
            <a:off x="-115545" y="-386166"/>
            <a:ext cx="7089090" cy="2160240"/>
          </a:xfrm>
          <a:prstGeom prst="rect">
            <a:avLst/>
          </a:prstGeom>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cxnSp>
        <p:nvCxnSpPr>
          <p:cNvPr id="15" name="Прямая соединительная линия 14"/>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5" name="TextBox 24"/>
          <p:cNvSpPr txBox="1"/>
          <p:nvPr/>
        </p:nvSpPr>
        <p:spPr>
          <a:xfrm>
            <a:off x="3252397" y="9360838"/>
            <a:ext cx="394595" cy="292388"/>
          </a:xfrm>
          <a:prstGeom prst="rect">
            <a:avLst/>
          </a:prstGeom>
          <a:noFill/>
        </p:spPr>
        <p:txBody>
          <a:bodyPr wrap="square" rtlCol="0" anchor="ctr">
            <a:spAutoFit/>
          </a:bodyPr>
          <a:lstStyle/>
          <a:p>
            <a:pPr algn="ctr"/>
            <a:r>
              <a:rPr lang="en-US" sz="1300" dirty="0">
                <a:solidFill>
                  <a:schemeClr val="accent3">
                    <a:lumMod val="50000"/>
                  </a:schemeClr>
                </a:solidFill>
                <a:latin typeface="Franklin Gothic Book" panose="020B0503020102020204" pitchFamily="34" charset="0"/>
              </a:rPr>
              <a:t>2</a:t>
            </a:r>
            <a:endParaRPr lang="ru-RU" sz="1300" dirty="0">
              <a:solidFill>
                <a:schemeClr val="accent3">
                  <a:lumMod val="50000"/>
                </a:schemeClr>
              </a:solidFill>
              <a:latin typeface="Franklin Gothic Book" panose="020B0503020102020204" pitchFamily="34" charset="0"/>
            </a:endParaRPr>
          </a:p>
        </p:txBody>
      </p:sp>
      <p:sp>
        <p:nvSpPr>
          <p:cNvPr id="18" name="TextBox 17">
            <a:extLst>
              <a:ext uri="{FF2B5EF4-FFF2-40B4-BE49-F238E27FC236}">
                <a16:creationId xmlns:a16="http://schemas.microsoft.com/office/drawing/2014/main" xmlns="" id="{BEE3C58D-05EC-43A0-8BC1-D1435E9BD02B}"/>
              </a:ext>
            </a:extLst>
          </p:cNvPr>
          <p:cNvSpPr txBox="1"/>
          <p:nvPr/>
        </p:nvSpPr>
        <p:spPr>
          <a:xfrm>
            <a:off x="72403" y="2000250"/>
            <a:ext cx="6713195" cy="767518"/>
          </a:xfrm>
          <a:prstGeom prst="rect">
            <a:avLst/>
          </a:prstGeom>
          <a:noFill/>
        </p:spPr>
        <p:txBody>
          <a:bodyPr wrap="square">
            <a:spAutoFit/>
          </a:bodyPr>
          <a:lstStyle/>
          <a:p>
            <a:pPr algn="ctr">
              <a:lnSpc>
                <a:spcPct val="107000"/>
              </a:lnSpc>
              <a:spcAft>
                <a:spcPts val="800"/>
              </a:spcAft>
            </a:pP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Yangi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tadqiqot</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shuni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koʻrsatadiki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Global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Shimoldagi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sanoati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rivojlangan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mamlakatlar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energiyani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koʻp</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talab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qiluvchi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sanoat</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jarayonlarini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Global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Janubdagi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mamlakatlarga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autsorsing</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qilish</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orqali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energetika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muammolari</a:t>
            </a:r>
            <a:r>
              <a:rPr lang="ru-RU"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yuz</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bermoqda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grpSp>
        <p:nvGrpSpPr>
          <p:cNvPr id="2" name="Группа 1"/>
          <p:cNvGrpSpPr/>
          <p:nvPr/>
        </p:nvGrpSpPr>
        <p:grpSpPr>
          <a:xfrm>
            <a:off x="-115545" y="2761795"/>
            <a:ext cx="6856087" cy="2138361"/>
            <a:chOff x="-115545" y="2761795"/>
            <a:chExt cx="6856087" cy="2138361"/>
          </a:xfrm>
        </p:grpSpPr>
        <p:pic>
          <p:nvPicPr>
            <p:cNvPr id="21" name="Рисунок 20" descr="Рабочий фабрики в защитных очках и комбинезоне работает на производственной линии"/>
            <p:cNvPicPr/>
            <p:nvPr/>
          </p:nvPicPr>
          <p:blipFill rotWithShape="1">
            <a:blip r:embed="rId5" cstate="print">
              <a:extLst>
                <a:ext uri="{28A0092B-C50C-407E-A947-70E740481C1C}">
                  <a14:useLocalDpi xmlns:a14="http://schemas.microsoft.com/office/drawing/2010/main" val="0"/>
                </a:ext>
              </a:extLst>
            </a:blip>
            <a:srcRect t="44" b="44"/>
            <a:stretch/>
          </p:blipFill>
          <p:spPr bwMode="auto">
            <a:xfrm>
              <a:off x="262987" y="2807410"/>
              <a:ext cx="2664000" cy="1598400"/>
            </a:xfrm>
            <a:prstGeom prst="rect">
              <a:avLst/>
            </a:prstGeom>
            <a:noFill/>
            <a:ln>
              <a:noFill/>
            </a:ln>
          </p:spPr>
        </p:pic>
        <p:sp>
          <p:nvSpPr>
            <p:cNvPr id="44" name="TextBox 43">
              <a:extLst>
                <a:ext uri="{FF2B5EF4-FFF2-40B4-BE49-F238E27FC236}">
                  <a16:creationId xmlns:a16="http://schemas.microsoft.com/office/drawing/2014/main" xmlns="" id="{F2D13343-75AB-4EFD-AFB0-586F192E8B63}"/>
                </a:ext>
              </a:extLst>
            </p:cNvPr>
            <p:cNvSpPr txBox="1"/>
            <p:nvPr/>
          </p:nvSpPr>
          <p:spPr>
            <a:xfrm>
              <a:off x="-115545" y="4376936"/>
              <a:ext cx="6856087" cy="523220"/>
            </a:xfrm>
            <a:prstGeom prst="rect">
              <a:avLst/>
            </a:prstGeom>
            <a:noFill/>
          </p:spPr>
          <p:txBody>
            <a:bodyPr wrap="square">
              <a:spAutoFit/>
            </a:bodyPr>
            <a:lstStyle/>
            <a:p>
              <a:pPr algn="ctr"/>
              <a:r>
                <a:rPr lang="en-US" sz="1400" dirty="0" err="1">
                  <a:effectLst/>
                  <a:latin typeface="Franklin Gothic Book" panose="020B0503020102020204" pitchFamily="34" charset="0"/>
                  <a:ea typeface="Calibri" panose="020F0502020204030204" pitchFamily="34" charset="0"/>
                </a:rPr>
                <a:t>birligiga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koʻproq</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energiya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sarflanishiga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olib</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keladi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bu</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esa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uglerod</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chiqindilarini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koʻpaytirib</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atrof-muhitga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zarar</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yetkazadi</a:t>
              </a:r>
              <a:r>
                <a:rPr lang="en-US" sz="1400" dirty="0">
                  <a:latin typeface="Franklin Gothic Book" panose="020B0503020102020204" pitchFamily="34" charset="0"/>
                  <a:ea typeface="Calibri" panose="020F0502020204030204" pitchFamily="34" charset="0"/>
                </a:rPr>
                <a:t> [1].</a:t>
              </a:r>
              <a:endParaRPr lang="ru-RU" sz="1400" dirty="0">
                <a:latin typeface="Franklin Gothic Book" panose="020B0503020102020204" pitchFamily="34" charset="0"/>
              </a:endParaRPr>
            </a:p>
          </p:txBody>
        </p:sp>
        <p:sp>
          <p:nvSpPr>
            <p:cNvPr id="40" name="TextBox 39">
              <a:extLst>
                <a:ext uri="{FF2B5EF4-FFF2-40B4-BE49-F238E27FC236}">
                  <a16:creationId xmlns:a16="http://schemas.microsoft.com/office/drawing/2014/main" xmlns="" id="{0441E411-BF2C-4305-A509-4650D0D515CC}"/>
                </a:ext>
              </a:extLst>
            </p:cNvPr>
            <p:cNvSpPr txBox="1"/>
            <p:nvPr/>
          </p:nvSpPr>
          <p:spPr>
            <a:xfrm>
              <a:off x="3143247" y="2761795"/>
              <a:ext cx="3548377" cy="1705916"/>
            </a:xfrm>
            <a:prstGeom prst="rect">
              <a:avLst/>
            </a:prstGeom>
            <a:noFill/>
          </p:spPr>
          <p:txBody>
            <a:bodyPr wrap="square">
              <a:spAutoFit/>
            </a:bodyPr>
            <a:lstStyle/>
            <a:p>
              <a:pPr>
                <a:lnSpc>
                  <a:spcPct val="107000"/>
                </a:lnSpc>
                <a:spcAft>
                  <a:spcPts val="800"/>
                </a:spcAft>
              </a:pP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Global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Shimol</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davlatlari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kapital</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va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texnologiyadagi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afzalliklardan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foydalangan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holda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autsorsing</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orqali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katta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hajmdagi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energiyani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qoʻlga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kiritish</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uchun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energiya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isteʼmolini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iqtisodiy</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oʻsishdan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goʻyoki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ajratmoqda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Ammo Global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Janubdagi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eski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ishlab</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chiqarish</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texnologiyalari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mahsulot</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grpSp>
      <p:grpSp>
        <p:nvGrpSpPr>
          <p:cNvPr id="7" name="Группа 6">
            <a:extLst>
              <a:ext uri="{FF2B5EF4-FFF2-40B4-BE49-F238E27FC236}">
                <a16:creationId xmlns:a16="http://schemas.microsoft.com/office/drawing/2014/main" xmlns="" id="{28B45FF1-B824-408A-B957-724C84C4BE47}"/>
              </a:ext>
            </a:extLst>
          </p:cNvPr>
          <p:cNvGrpSpPr/>
          <p:nvPr/>
        </p:nvGrpSpPr>
        <p:grpSpPr>
          <a:xfrm>
            <a:off x="260351" y="7613269"/>
            <a:ext cx="6337299" cy="1660211"/>
            <a:chOff x="260351" y="7689304"/>
            <a:chExt cx="6337299" cy="1660211"/>
          </a:xfrm>
        </p:grpSpPr>
        <p:sp>
          <p:nvSpPr>
            <p:cNvPr id="54" name="TextBox 53">
              <a:extLst>
                <a:ext uri="{FF2B5EF4-FFF2-40B4-BE49-F238E27FC236}">
                  <a16:creationId xmlns:a16="http://schemas.microsoft.com/office/drawing/2014/main" xmlns="" id="{BBA5ACA2-872F-4C78-AF34-A353CD15CD13}"/>
                </a:ext>
              </a:extLst>
            </p:cNvPr>
            <p:cNvSpPr txBox="1"/>
            <p:nvPr/>
          </p:nvSpPr>
          <p:spPr>
            <a:xfrm>
              <a:off x="260351" y="7689304"/>
              <a:ext cx="6337299" cy="738664"/>
            </a:xfrm>
            <a:prstGeom prst="rect">
              <a:avLst/>
            </a:prstGeom>
            <a:noFill/>
          </p:spPr>
          <p:txBody>
            <a:bodyPr wrap="square">
              <a:spAutoFit/>
            </a:bodyPr>
            <a:lstStyle/>
            <a:p>
              <a:pPr algn="ctr"/>
              <a:r>
                <a:rPr lang="en-US" sz="1400" dirty="0" err="1">
                  <a:effectLst/>
                  <a:latin typeface="Franklin Gothic Book" panose="020B0503020102020204" pitchFamily="34" charset="0"/>
                  <a:ea typeface="Calibri" panose="020F0502020204030204" pitchFamily="34" charset="0"/>
                </a:rPr>
                <a:t>Siyosatchilar</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qaysi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davlatlar</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ishlab</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chiqarish</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quvvatidan</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va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barqaror</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boʻlmagan</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ishlab</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chiqarish</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jarayonlaridan</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foydalanishdan</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foyda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koʻradi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degan</a:t>
              </a:r>
              <a:r>
                <a:rPr lang="en-US" sz="1400" dirty="0">
                  <a:effectLst/>
                  <a:latin typeface="Franklin Gothic Book" panose="020B0503020102020204" pitchFamily="34" charset="0"/>
                  <a:ea typeface="Calibri" panose="020F0502020204030204" pitchFamily="34" charset="0"/>
                </a:rPr>
                <a:t> </a:t>
              </a:r>
              <a:r>
                <a:rPr lang="ru-RU"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savolga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javob</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berishlari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kerak</a:t>
              </a:r>
              <a:r>
                <a:rPr lang="en-US" sz="1400" dirty="0">
                  <a:effectLst/>
                  <a:latin typeface="Franklin Gothic Book" panose="020B0503020102020204" pitchFamily="34" charset="0"/>
                  <a:ea typeface="Calibri" panose="020F0502020204030204" pitchFamily="34" charset="0"/>
                </a:rPr>
                <a:t>.</a:t>
              </a:r>
              <a:endParaRPr lang="ru-RU" sz="1400" dirty="0">
                <a:effectLst/>
                <a:latin typeface="Franklin Gothic Book" panose="020B0503020102020204" pitchFamily="34" charset="0"/>
                <a:ea typeface="Calibri" panose="020F0502020204030204" pitchFamily="34" charset="0"/>
              </a:endParaRPr>
            </a:p>
          </p:txBody>
        </p:sp>
        <p:sp>
          <p:nvSpPr>
            <p:cNvPr id="26" name="TextBox 25">
              <a:extLst>
                <a:ext uri="{FF2B5EF4-FFF2-40B4-BE49-F238E27FC236}">
                  <a16:creationId xmlns:a16="http://schemas.microsoft.com/office/drawing/2014/main" xmlns="" id="{667F77D3-5FEE-422E-90EB-4DA3C0F8EDD8}"/>
                </a:ext>
              </a:extLst>
            </p:cNvPr>
            <p:cNvSpPr txBox="1"/>
            <p:nvPr/>
          </p:nvSpPr>
          <p:spPr>
            <a:xfrm>
              <a:off x="268209" y="8351485"/>
              <a:ext cx="6321582" cy="998030"/>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Tadqiqotchilarning taʼkidlashicha, Global Janub nafaqat oʻsib borayotgan global energiya isteʼmolining manbai, balki global energiya almashinuvining markaziy oʻyinchisidir. Sanoat mahsulotlariga "</a:t>
              </a:r>
              <a:r>
                <a:rPr lang="uz-Cyrl-UZ" sz="1400" dirty="0">
                  <a:effectLst/>
                  <a:latin typeface="Franklin Gothic Book" panose="020B0503020102020204" pitchFamily="34" charset="0"/>
                  <a:ea typeface="Calibri" panose="020F0502020204030204" pitchFamily="34" charset="0"/>
                  <a:cs typeface="Times New Roman" panose="02020603050405020304" pitchFamily="18" charset="0"/>
                </a:rPr>
                <a:t>yopishtirilgan</a:t>
              </a:r>
              <a:r>
                <a:rPr lang="uz-Latn-UZ" sz="1400" dirty="0">
                  <a:effectLst/>
                  <a:latin typeface="Franklin Gothic Book" panose="020B0503020102020204" pitchFamily="34" charset="0"/>
                  <a:ea typeface="Calibri" panose="020F0502020204030204" pitchFamily="34" charset="0"/>
                  <a:cs typeface="Times New Roman" panose="02020603050405020304" pitchFamily="18" charset="0"/>
                </a:rPr>
                <a:t>" energiya isteʼmoli keyinchalik butun dunyo boʻylab eksport qilinadi.</a:t>
              </a:r>
              <a:endParaRPr lang="ru-RU" sz="11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grpSp>
      <p:sp>
        <p:nvSpPr>
          <p:cNvPr id="50" name="TextBox 49">
            <a:extLst>
              <a:ext uri="{FF2B5EF4-FFF2-40B4-BE49-F238E27FC236}">
                <a16:creationId xmlns:a16="http://schemas.microsoft.com/office/drawing/2014/main" xmlns="" id="{47BDB31A-6A91-4526-B31B-5BC9532CC7D5}"/>
              </a:ext>
            </a:extLst>
          </p:cNvPr>
          <p:cNvSpPr txBox="1"/>
          <p:nvPr/>
        </p:nvSpPr>
        <p:spPr>
          <a:xfrm>
            <a:off x="166376" y="6681192"/>
            <a:ext cx="6525248" cy="998094"/>
          </a:xfrm>
          <a:prstGeom prst="rect">
            <a:avLst/>
          </a:prstGeom>
          <a:noFill/>
        </p:spPr>
        <p:txBody>
          <a:bodyPr wrap="square">
            <a:spAutoFit/>
          </a:bodyPr>
          <a:lstStyle/>
          <a:p>
            <a:pPr algn="ctr">
              <a:lnSpc>
                <a:spcPct val="107000"/>
              </a:lnSpc>
              <a:spcAft>
                <a:spcPts val="800"/>
              </a:spcAft>
            </a:pP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degradatsiyasi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bilan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bogʻliq</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tashvishlar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ortib</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bormoqda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Global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savdo</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kelishuvlari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boʻyicha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muzokaralar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davom</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etar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ekan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Global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Shimol</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Global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Janubdagi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baʼzi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mamlakatlar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eksportga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yoʻnaltirilgan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ishlab</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chiqarish</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iqtisodiyoti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bilan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tobora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kuchayib</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borayotganini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tan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olishi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kerak</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a:t>
            </a:r>
            <a:endParaRPr lang="ru-RU"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46" name="TextBox 45">
            <a:extLst>
              <a:ext uri="{FF2B5EF4-FFF2-40B4-BE49-F238E27FC236}">
                <a16:creationId xmlns:a16="http://schemas.microsoft.com/office/drawing/2014/main" xmlns="" id="{203858F2-C98E-46E1-B5BE-244442BC7299}"/>
              </a:ext>
            </a:extLst>
          </p:cNvPr>
          <p:cNvSpPr txBox="1"/>
          <p:nvPr/>
        </p:nvSpPr>
        <p:spPr>
          <a:xfrm>
            <a:off x="72402" y="4875292"/>
            <a:ext cx="3611734" cy="1936428"/>
          </a:xfrm>
          <a:prstGeom prst="rect">
            <a:avLst/>
          </a:prstGeom>
          <a:noFill/>
        </p:spPr>
        <p:txBody>
          <a:bodyPr wrap="square">
            <a:spAutoFit/>
          </a:bodyPr>
          <a:lstStyle/>
          <a:p>
            <a:pPr algn="r">
              <a:lnSpc>
                <a:spcPct val="107000"/>
              </a:lnSpc>
              <a:spcAft>
                <a:spcPts val="800"/>
              </a:spcAft>
            </a:pP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Buyuk</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Britaniya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Niderlandiya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va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Xitoydagi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xalqaro</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tadqiqotchilar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jamoasi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Energy Economics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jurnalida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oʻz</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xulosalarini</a:t>
            </a:r>
            <a:r>
              <a:rPr lang="ru-RU"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eʼlon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qilib</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Global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Shimol</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va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Janubdagi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mamlakatlarni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muammoni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hal</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qilish</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uchun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birgalikda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ishlashga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chaqirdi.Mahsulot</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ru-RU"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yoki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xizmatlarni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ishlab</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chiqarish</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tufayli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ru-RU"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global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energiya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tanqisligi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atrof-muhitning</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27" name="TextBox 26"/>
          <p:cNvSpPr txBox="1"/>
          <p:nvPr/>
        </p:nvSpPr>
        <p:spPr>
          <a:xfrm>
            <a:off x="268209" y="476621"/>
            <a:ext cx="6329143" cy="769441"/>
          </a:xfrm>
          <a:prstGeom prst="rect">
            <a:avLst/>
          </a:prstGeom>
          <a:noFill/>
        </p:spPr>
        <p:txBody>
          <a:bodyPr wrap="square" rtlCol="0">
            <a:spAutoFit/>
          </a:bodyPr>
          <a:lstStyle/>
          <a:p>
            <a:pPr algn="r"/>
            <a:r>
              <a:rPr lang="en-US" sz="2200" b="1" dirty="0">
                <a:solidFill>
                  <a:schemeClr val="bg1"/>
                </a:solidFill>
                <a:effectLst>
                  <a:outerShdw blurRad="38100" dist="38100" dir="2700000" algn="tl">
                    <a:srgbClr val="000000">
                      <a:alpha val="43137"/>
                    </a:srgbClr>
                  </a:outerShdw>
                </a:effectLst>
                <a:latin typeface="Franklin Gothic Book" pitchFamily="34" charset="0"/>
              </a:rPr>
              <a:t>Global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shimol</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energiya</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autsorsingi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koʻproq</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eʼtibor</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talab</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qiladi</a:t>
            </a:r>
            <a:endParaRPr lang="ru-RU" sz="2200" b="1" dirty="0">
              <a:solidFill>
                <a:schemeClr val="bg1"/>
              </a:solidFill>
              <a:effectLst>
                <a:outerShdw blurRad="38100" dist="38100" dir="2700000" algn="tl">
                  <a:srgbClr val="000000">
                    <a:alpha val="43137"/>
                  </a:srgbClr>
                </a:outerShdw>
              </a:effectLst>
              <a:latin typeface="Franklin Gothic Book" pitchFamily="34" charset="0"/>
            </a:endParaRPr>
          </a:p>
        </p:txBody>
      </p:sp>
    </p:spTree>
    <p:extLst>
      <p:ext uri="{BB962C8B-B14F-4D97-AF65-F5344CB8AC3E}">
        <p14:creationId xmlns:p14="http://schemas.microsoft.com/office/powerpoint/2010/main" val="42390357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6" descr="Europe's renewable energy future – EURACTIV.com"/>
          <p:cNvPicPr>
            <a:picLocks noChangeAspect="1" noChangeArrowheads="1"/>
          </p:cNvPicPr>
          <p:nvPr/>
        </p:nvPicPr>
        <p:blipFill rotWithShape="1">
          <a:blip r:embed="rId3">
            <a:extLst>
              <a:ext uri="{28A0092B-C50C-407E-A947-70E740481C1C}">
                <a14:useLocalDpi xmlns:a14="http://schemas.microsoft.com/office/drawing/2010/main" val="0"/>
              </a:ext>
            </a:extLst>
          </a:blip>
          <a:srcRect t="6329" b="27917"/>
          <a:stretch/>
        </p:blipFill>
        <p:spPr bwMode="auto">
          <a:xfrm>
            <a:off x="-115545" y="-386166"/>
            <a:ext cx="7089090" cy="2160240"/>
          </a:xfrm>
          <a:prstGeom prst="rect">
            <a:avLst/>
          </a:prstGeom>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cxnSp>
        <p:nvCxnSpPr>
          <p:cNvPr id="15" name="Прямая соединительная линия 14"/>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5" name="TextBox 24"/>
          <p:cNvSpPr txBox="1"/>
          <p:nvPr/>
        </p:nvSpPr>
        <p:spPr>
          <a:xfrm>
            <a:off x="3252397" y="9360838"/>
            <a:ext cx="394595" cy="292388"/>
          </a:xfrm>
          <a:prstGeom prst="rect">
            <a:avLst/>
          </a:prstGeom>
          <a:noFill/>
        </p:spPr>
        <p:txBody>
          <a:bodyPr wrap="square" rtlCol="0" anchor="ctr">
            <a:spAutoFit/>
          </a:bodyPr>
          <a:lstStyle/>
          <a:p>
            <a:pPr algn="ctr"/>
            <a:r>
              <a:rPr lang="ru-RU" sz="1300" dirty="0">
                <a:solidFill>
                  <a:schemeClr val="accent3">
                    <a:lumMod val="50000"/>
                  </a:schemeClr>
                </a:solidFill>
                <a:latin typeface="Franklin Gothic Book" panose="020B0503020102020204" pitchFamily="34" charset="0"/>
              </a:rPr>
              <a:t>3</a:t>
            </a:r>
          </a:p>
        </p:txBody>
      </p:sp>
      <p:sp>
        <p:nvSpPr>
          <p:cNvPr id="18" name="TextBox 17">
            <a:extLst>
              <a:ext uri="{FF2B5EF4-FFF2-40B4-BE49-F238E27FC236}">
                <a16:creationId xmlns:a16="http://schemas.microsoft.com/office/drawing/2014/main" xmlns="" id="{BEE3C58D-05EC-43A0-8BC1-D1435E9BD02B}"/>
              </a:ext>
            </a:extLst>
          </p:cNvPr>
          <p:cNvSpPr txBox="1"/>
          <p:nvPr/>
        </p:nvSpPr>
        <p:spPr>
          <a:xfrm>
            <a:off x="7698" y="2000250"/>
            <a:ext cx="6842605" cy="1014380"/>
          </a:xfrm>
          <a:prstGeom prst="rect">
            <a:avLst/>
          </a:prstGeom>
          <a:noFill/>
        </p:spPr>
        <p:txBody>
          <a:bodyPr wrap="square">
            <a:spAutoFit/>
          </a:bodyPr>
          <a:lstStyle/>
          <a:p>
            <a:pPr algn="ctr">
              <a:lnSpc>
                <a:spcPct val="107000"/>
              </a:lnSpc>
              <a:spcAft>
                <a:spcPts val="800"/>
              </a:spcAft>
            </a:pP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Energiyadan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samaraliroq</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foydalanish</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global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energiya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almashinuvining</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kuchayishini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sezilarli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darajada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cheklashini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tan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olgan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holda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tadqiqotchilar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Global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Janubdagi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mamlakatlarning</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texnologiya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darajasini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yaxshilash</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va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mintaqaviy</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hamkorlikni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rivojlantirish</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uchun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birlashishga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chaqiradilar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a:t>
            </a:r>
          </a:p>
        </p:txBody>
      </p:sp>
      <p:sp>
        <p:nvSpPr>
          <p:cNvPr id="54" name="TextBox 53">
            <a:extLst>
              <a:ext uri="{FF2B5EF4-FFF2-40B4-BE49-F238E27FC236}">
                <a16:creationId xmlns:a16="http://schemas.microsoft.com/office/drawing/2014/main" xmlns="" id="{BBA5ACA2-872F-4C78-AF34-A353CD15CD13}"/>
              </a:ext>
            </a:extLst>
          </p:cNvPr>
          <p:cNvSpPr txBox="1"/>
          <p:nvPr/>
        </p:nvSpPr>
        <p:spPr>
          <a:xfrm>
            <a:off x="130175" y="7457150"/>
            <a:ext cx="6597650" cy="1815882"/>
          </a:xfrm>
          <a:prstGeom prst="rect">
            <a:avLst/>
          </a:prstGeom>
          <a:noFill/>
        </p:spPr>
        <p:txBody>
          <a:bodyPr wrap="square">
            <a:spAutoFit/>
          </a:bodyPr>
          <a:lstStyle/>
          <a:p>
            <a:pPr algn="ctr"/>
            <a:r>
              <a:rPr lang="en-US" sz="1400" dirty="0" err="1">
                <a:effectLst/>
                <a:latin typeface="Franklin Gothic Book" panose="020B0503020102020204" pitchFamily="34" charset="0"/>
                <a:ea typeface="Calibri" panose="020F0502020204030204" pitchFamily="34" charset="0"/>
              </a:rPr>
              <a:t>Guruh</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shuningdek</a:t>
            </a:r>
            <a:r>
              <a:rPr lang="en-US" sz="1400" dirty="0">
                <a:effectLst/>
                <a:latin typeface="Franklin Gothic Book" panose="020B0503020102020204" pitchFamily="34" charset="0"/>
                <a:ea typeface="Calibri" panose="020F0502020204030204" pitchFamily="34" charset="0"/>
              </a:rPr>
              <a:t>, Global </a:t>
            </a:r>
            <a:r>
              <a:rPr lang="en-US" sz="1400" dirty="0" err="1">
                <a:effectLst/>
                <a:latin typeface="Franklin Gothic Book" panose="020B0503020102020204" pitchFamily="34" charset="0"/>
                <a:ea typeface="Calibri" panose="020F0502020204030204" pitchFamily="34" charset="0"/>
              </a:rPr>
              <a:t>Shimoldagi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kompaniyalar</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va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hukumatlarni</a:t>
            </a:r>
            <a:r>
              <a:rPr lang="en-US" sz="1400" dirty="0">
                <a:effectLst/>
                <a:latin typeface="Franklin Gothic Book" panose="020B0503020102020204" pitchFamily="34" charset="0"/>
                <a:ea typeface="Calibri" panose="020F0502020204030204" pitchFamily="34" charset="0"/>
              </a:rPr>
              <a:t> Global </a:t>
            </a:r>
            <a:r>
              <a:rPr lang="en-US" sz="1400" dirty="0" err="1">
                <a:effectLst/>
                <a:latin typeface="Franklin Gothic Book" panose="020B0503020102020204" pitchFamily="34" charset="0"/>
                <a:ea typeface="Calibri" panose="020F0502020204030204" pitchFamily="34" charset="0"/>
              </a:rPr>
              <a:t>Janubdagi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ishlab</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chiqarish</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jarayonlari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samaradorligini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oshirish</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uchun</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muhim</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texnik</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yordam</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koʻrsatish</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uchun</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oʻz</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hissasini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qoʻshishga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chaqiradi</a:t>
            </a:r>
            <a:r>
              <a:rPr lang="en-US" sz="1400" dirty="0">
                <a:effectLst/>
                <a:latin typeface="Franklin Gothic Book" panose="020B0503020102020204" pitchFamily="34" charset="0"/>
                <a:ea typeface="Calibri" panose="020F0502020204030204" pitchFamily="34" charset="0"/>
              </a:rPr>
              <a:t>. </a:t>
            </a:r>
            <a:endParaRPr lang="ru-RU" sz="1400" dirty="0">
              <a:effectLst/>
              <a:latin typeface="Franklin Gothic Book" panose="020B0503020102020204" pitchFamily="34" charset="0"/>
              <a:ea typeface="Calibri" panose="020F0502020204030204" pitchFamily="34" charset="0"/>
            </a:endParaRPr>
          </a:p>
          <a:p>
            <a:pPr algn="ctr"/>
            <a:endParaRPr lang="ru-RU" sz="1400" dirty="0">
              <a:latin typeface="Franklin Gothic Book" panose="020B0503020102020204" pitchFamily="34" charset="0"/>
              <a:ea typeface="Calibri" panose="020F0502020204030204" pitchFamily="34" charset="0"/>
            </a:endParaRPr>
          </a:p>
          <a:p>
            <a:pPr algn="ctr"/>
            <a:r>
              <a:rPr lang="en-US" sz="1400" dirty="0" err="1">
                <a:effectLst/>
                <a:latin typeface="Franklin Gothic Book" panose="020B0503020102020204" pitchFamily="34" charset="0"/>
                <a:ea typeface="Calibri" panose="020F0502020204030204" pitchFamily="34" charset="0"/>
              </a:rPr>
              <a:t>Texnologik</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salohiyatni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oshirish</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va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mintaqaviy</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hamkorlikni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mustahkamlash</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boʻyicha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birgalikdagi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saʼy-harakatlarning</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ahamiyati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yuqori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Energiya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samaradorligini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oshirish</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mavjud</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beqaror</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ekologik</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muhitni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taranglashtirishi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va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iqlim</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oʻzgarishini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tezlashtirishi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mumkin</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boʻlgan</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potensial</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samarasizlikni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yumshatishning</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kalitidir</a:t>
            </a:r>
            <a:r>
              <a:rPr lang="en-US" sz="1400" dirty="0">
                <a:effectLst/>
                <a:latin typeface="Franklin Gothic Book" panose="020B0503020102020204" pitchFamily="34" charset="0"/>
                <a:ea typeface="Calibri" panose="020F0502020204030204" pitchFamily="34" charset="0"/>
              </a:rPr>
              <a:t>.</a:t>
            </a:r>
          </a:p>
        </p:txBody>
      </p:sp>
      <p:pic>
        <p:nvPicPr>
          <p:cNvPr id="2050" name="Picture 2" descr="Global North energy outsourcing demands more attention, researchers sa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6014" b="13815"/>
          <a:stretch/>
        </p:blipFill>
        <p:spPr bwMode="auto">
          <a:xfrm>
            <a:off x="-1386966" y="3014630"/>
            <a:ext cx="9496486" cy="444252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68209" y="476621"/>
            <a:ext cx="6329143" cy="769441"/>
          </a:xfrm>
          <a:prstGeom prst="rect">
            <a:avLst/>
          </a:prstGeom>
          <a:noFill/>
        </p:spPr>
        <p:txBody>
          <a:bodyPr wrap="square" rtlCol="0">
            <a:spAutoFit/>
          </a:bodyPr>
          <a:lstStyle/>
          <a:p>
            <a:pPr algn="r"/>
            <a:r>
              <a:rPr lang="en-US" sz="2200" b="1" dirty="0">
                <a:solidFill>
                  <a:schemeClr val="bg1"/>
                </a:solidFill>
                <a:effectLst>
                  <a:outerShdw blurRad="38100" dist="38100" dir="2700000" algn="tl">
                    <a:srgbClr val="000000">
                      <a:alpha val="43137"/>
                    </a:srgbClr>
                  </a:outerShdw>
                </a:effectLst>
                <a:latin typeface="Franklin Gothic Book" pitchFamily="34" charset="0"/>
              </a:rPr>
              <a:t>Global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shimol</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energiya</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autsorsingi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koʻproq</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eʼtibor</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talab</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qiladi</a:t>
            </a:r>
            <a:endParaRPr lang="ru-RU" sz="2200" b="1" dirty="0">
              <a:solidFill>
                <a:schemeClr val="bg1"/>
              </a:solidFill>
              <a:effectLst>
                <a:outerShdw blurRad="38100" dist="38100" dir="2700000" algn="tl">
                  <a:srgbClr val="000000">
                    <a:alpha val="43137"/>
                  </a:srgbClr>
                </a:outerShdw>
              </a:effectLst>
              <a:latin typeface="Franklin Gothic Book" pitchFamily="34" charset="0"/>
            </a:endParaRPr>
          </a:p>
        </p:txBody>
      </p:sp>
    </p:spTree>
    <p:extLst>
      <p:ext uri="{BB962C8B-B14F-4D97-AF65-F5344CB8AC3E}">
        <p14:creationId xmlns:p14="http://schemas.microsoft.com/office/powerpoint/2010/main" val="896843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6" descr="Europe's renewable energy future – EURACTIV.com"/>
          <p:cNvPicPr>
            <a:picLocks noChangeAspect="1" noChangeArrowheads="1"/>
          </p:cNvPicPr>
          <p:nvPr/>
        </p:nvPicPr>
        <p:blipFill rotWithShape="1">
          <a:blip r:embed="rId3">
            <a:extLst>
              <a:ext uri="{28A0092B-C50C-407E-A947-70E740481C1C}">
                <a14:useLocalDpi xmlns:a14="http://schemas.microsoft.com/office/drawing/2010/main" val="0"/>
              </a:ext>
            </a:extLst>
          </a:blip>
          <a:srcRect t="6329" b="27917"/>
          <a:stretch/>
        </p:blipFill>
        <p:spPr bwMode="auto">
          <a:xfrm>
            <a:off x="-115545" y="-386166"/>
            <a:ext cx="7089090" cy="2160240"/>
          </a:xfrm>
          <a:prstGeom prst="rect">
            <a:avLst/>
          </a:prstGeom>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cxnSp>
        <p:nvCxnSpPr>
          <p:cNvPr id="15" name="Прямая соединительная линия 14"/>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5" name="TextBox 24"/>
          <p:cNvSpPr txBox="1"/>
          <p:nvPr/>
        </p:nvSpPr>
        <p:spPr>
          <a:xfrm>
            <a:off x="3252397" y="9360838"/>
            <a:ext cx="394595" cy="292388"/>
          </a:xfrm>
          <a:prstGeom prst="rect">
            <a:avLst/>
          </a:prstGeom>
          <a:noFill/>
        </p:spPr>
        <p:txBody>
          <a:bodyPr wrap="square" rtlCol="0" anchor="ctr">
            <a:spAutoFit/>
          </a:bodyPr>
          <a:lstStyle/>
          <a:p>
            <a:pPr algn="ctr"/>
            <a:r>
              <a:rPr lang="ru-RU" sz="1300" dirty="0">
                <a:solidFill>
                  <a:schemeClr val="accent3">
                    <a:lumMod val="50000"/>
                  </a:schemeClr>
                </a:solidFill>
                <a:latin typeface="Franklin Gothic Book" panose="020B0503020102020204" pitchFamily="34" charset="0"/>
              </a:rPr>
              <a:t>4</a:t>
            </a:r>
          </a:p>
        </p:txBody>
      </p:sp>
      <p:sp>
        <p:nvSpPr>
          <p:cNvPr id="18" name="TextBox 17">
            <a:extLst>
              <a:ext uri="{FF2B5EF4-FFF2-40B4-BE49-F238E27FC236}">
                <a16:creationId xmlns:a16="http://schemas.microsoft.com/office/drawing/2014/main" xmlns="" id="{BEE3C58D-05EC-43A0-8BC1-D1435E9BD02B}"/>
              </a:ext>
            </a:extLst>
          </p:cNvPr>
          <p:cNvSpPr txBox="1"/>
          <p:nvPr/>
        </p:nvSpPr>
        <p:spPr>
          <a:xfrm>
            <a:off x="260350" y="2000250"/>
            <a:ext cx="6337300" cy="1014380"/>
          </a:xfrm>
          <a:prstGeom prst="rect">
            <a:avLst/>
          </a:prstGeom>
          <a:noFill/>
        </p:spPr>
        <p:txBody>
          <a:bodyPr wrap="square">
            <a:spAutoFit/>
          </a:bodyPr>
          <a:lstStyle/>
          <a:p>
            <a:pPr algn="ctr">
              <a:lnSpc>
                <a:spcPct val="107000"/>
              </a:lnSpc>
              <a:spcAft>
                <a:spcPts val="800"/>
              </a:spcAft>
            </a:pP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Zamonaviy</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mintaqalararo</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kirish-chiqish</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maʼlumotlar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bazasidan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(GTAP 11)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foydalangan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holda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tadqiqotchilar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2000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va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2019-yillar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oraligʻida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rivojlangan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va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rivojlanayotgan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mamlakatlar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oʻrtasidagi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xalqaro</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savdoda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ifodalangan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fazoviy</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tuzilma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va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energiya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oʻzgarishining</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drayverlarini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tahlil</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qildilar</a:t>
            </a:r>
            <a:r>
              <a:rPr lang="en-US" sz="1400" dirty="0">
                <a:latin typeface="Franklin Gothic Book" panose="020B0503020102020204" pitchFamily="34" charset="0"/>
                <a:ea typeface="Calibri" panose="020F0502020204030204" pitchFamily="34" charset="0"/>
                <a:cs typeface="Times New Roman" panose="02020603050405020304" pitchFamily="18" charset="0"/>
              </a:rPr>
              <a:t> [2].</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54" name="TextBox 53">
            <a:extLst>
              <a:ext uri="{FF2B5EF4-FFF2-40B4-BE49-F238E27FC236}">
                <a16:creationId xmlns:a16="http://schemas.microsoft.com/office/drawing/2014/main" xmlns="" id="{BBA5ACA2-872F-4C78-AF34-A353CD15CD13}"/>
              </a:ext>
            </a:extLst>
          </p:cNvPr>
          <p:cNvSpPr txBox="1"/>
          <p:nvPr/>
        </p:nvSpPr>
        <p:spPr>
          <a:xfrm>
            <a:off x="260350" y="8322387"/>
            <a:ext cx="6337300" cy="954107"/>
          </a:xfrm>
          <a:prstGeom prst="rect">
            <a:avLst/>
          </a:prstGeom>
          <a:noFill/>
        </p:spPr>
        <p:txBody>
          <a:bodyPr wrap="square">
            <a:spAutoFit/>
          </a:bodyPr>
          <a:lstStyle/>
          <a:p>
            <a:pPr algn="ctr"/>
            <a:r>
              <a:rPr lang="en-US" sz="1400" dirty="0" err="1">
                <a:effectLst/>
                <a:latin typeface="Franklin Gothic Book" panose="020B0503020102020204" pitchFamily="34" charset="0"/>
                <a:ea typeface="Calibri" panose="020F0502020204030204" pitchFamily="34" charset="0"/>
              </a:rPr>
              <a:t>Natijalar</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shuni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koʻrsatadiki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Shimol</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va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Shimol</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oʻrtasidagi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savdo</a:t>
            </a:r>
            <a:r>
              <a:rPr lang="en-US" sz="1400" dirty="0">
                <a:effectLst/>
                <a:latin typeface="Franklin Gothic Book" panose="020B0503020102020204" pitchFamily="34" charset="0"/>
                <a:ea typeface="Calibri" panose="020F0502020204030204" pitchFamily="34" charset="0"/>
              </a:rPr>
              <a:t> global </a:t>
            </a:r>
            <a:r>
              <a:rPr lang="en-US" sz="1400" dirty="0" err="1">
                <a:effectLst/>
                <a:latin typeface="Franklin Gothic Book" panose="020B0503020102020204" pitchFamily="34" charset="0"/>
                <a:ea typeface="Calibri" panose="020F0502020204030204" pitchFamily="34" charset="0"/>
              </a:rPr>
              <a:t>energiya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oʻtkazmalarida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ustunlik</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qilsada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uning</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hukmronligi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pasayib</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bormoqda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va</a:t>
            </a:r>
            <a:r>
              <a:rPr lang="en-US" sz="1400" dirty="0">
                <a:effectLst/>
                <a:latin typeface="Franklin Gothic Book" panose="020B0503020102020204" pitchFamily="34" charset="0"/>
                <a:ea typeface="Calibri" panose="020F0502020204030204" pitchFamily="34" charset="0"/>
              </a:rPr>
              <a:t> Global </a:t>
            </a:r>
            <a:r>
              <a:rPr lang="en-US" sz="1400" dirty="0" err="1">
                <a:effectLst/>
                <a:latin typeface="Franklin Gothic Book" panose="020B0503020102020204" pitchFamily="34" charset="0"/>
                <a:ea typeface="Calibri" panose="020F0502020204030204" pitchFamily="34" charset="0"/>
              </a:rPr>
              <a:t>Janub</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va</a:t>
            </a:r>
            <a:r>
              <a:rPr lang="en-US" sz="1400" dirty="0">
                <a:effectLst/>
                <a:latin typeface="Franklin Gothic Book" panose="020B0503020102020204" pitchFamily="34" charset="0"/>
                <a:ea typeface="Calibri" panose="020F0502020204030204" pitchFamily="34" charset="0"/>
              </a:rPr>
              <a:t> Global </a:t>
            </a:r>
            <a:r>
              <a:rPr lang="en-US" sz="1400" dirty="0" err="1">
                <a:effectLst/>
                <a:latin typeface="Franklin Gothic Book" panose="020B0503020102020204" pitchFamily="34" charset="0"/>
                <a:ea typeface="Calibri" panose="020F0502020204030204" pitchFamily="34" charset="0"/>
              </a:rPr>
              <a:t>Shimol</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oʻrtasidagi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mujassamlashtirilgan</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energiya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almashinuvidagi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farq</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juda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kattaligicha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qolmoqda</a:t>
            </a:r>
            <a:r>
              <a:rPr lang="en-US" sz="1400" dirty="0">
                <a:effectLst/>
                <a:latin typeface="Franklin Gothic Book" panose="020B0503020102020204" pitchFamily="34" charset="0"/>
                <a:ea typeface="Calibri" panose="020F0502020204030204" pitchFamily="34" charset="0"/>
              </a:rPr>
              <a:t>.</a:t>
            </a:r>
          </a:p>
        </p:txBody>
      </p:sp>
      <p:pic>
        <p:nvPicPr>
          <p:cNvPr id="3074" name="Picture 2" descr="IT Outsourcing in the Utility and Energy Sector: Maintaining Service"/>
          <p:cNvPicPr>
            <a:picLocks noChangeAspect="1" noChangeArrowheads="1"/>
          </p:cNvPicPr>
          <p:nvPr/>
        </p:nvPicPr>
        <p:blipFill rotWithShape="1">
          <a:blip r:embed="rId4">
            <a:extLst>
              <a:ext uri="{28A0092B-C50C-407E-A947-70E740481C1C}">
                <a14:useLocalDpi xmlns:a14="http://schemas.microsoft.com/office/drawing/2010/main" val="0"/>
              </a:ext>
            </a:extLst>
          </a:blip>
          <a:srcRect t="6400"/>
          <a:stretch/>
        </p:blipFill>
        <p:spPr bwMode="auto">
          <a:xfrm>
            <a:off x="-665484" y="3104144"/>
            <a:ext cx="8188968" cy="511244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68209" y="476621"/>
            <a:ext cx="6329143" cy="769441"/>
          </a:xfrm>
          <a:prstGeom prst="rect">
            <a:avLst/>
          </a:prstGeom>
          <a:noFill/>
        </p:spPr>
        <p:txBody>
          <a:bodyPr wrap="square" rtlCol="0">
            <a:spAutoFit/>
          </a:bodyPr>
          <a:lstStyle/>
          <a:p>
            <a:pPr algn="r"/>
            <a:r>
              <a:rPr lang="en-US" sz="2200" b="1" dirty="0">
                <a:solidFill>
                  <a:schemeClr val="bg1"/>
                </a:solidFill>
                <a:effectLst>
                  <a:outerShdw blurRad="38100" dist="38100" dir="2700000" algn="tl">
                    <a:srgbClr val="000000">
                      <a:alpha val="43137"/>
                    </a:srgbClr>
                  </a:outerShdw>
                </a:effectLst>
                <a:latin typeface="Franklin Gothic Book" pitchFamily="34" charset="0"/>
              </a:rPr>
              <a:t>Global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shimol</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energiya</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autsorsingi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koʻproq</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eʼtibor</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talab</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qiladi</a:t>
            </a:r>
            <a:endParaRPr lang="ru-RU" sz="2200" b="1" dirty="0">
              <a:solidFill>
                <a:schemeClr val="bg1"/>
              </a:solidFill>
              <a:effectLst>
                <a:outerShdw blurRad="38100" dist="38100" dir="2700000" algn="tl">
                  <a:srgbClr val="000000">
                    <a:alpha val="43137"/>
                  </a:srgbClr>
                </a:outerShdw>
              </a:effectLst>
              <a:latin typeface="Franklin Gothic Book" pitchFamily="34" charset="0"/>
            </a:endParaRPr>
          </a:p>
        </p:txBody>
      </p:sp>
    </p:spTree>
    <p:extLst>
      <p:ext uri="{BB962C8B-B14F-4D97-AF65-F5344CB8AC3E}">
        <p14:creationId xmlns:p14="http://schemas.microsoft.com/office/powerpoint/2010/main" val="1929163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535" b="6535"/>
          <a:stretch/>
        </p:blipFill>
        <p:spPr bwMode="auto">
          <a:xfrm>
            <a:off x="3888162" y="5338038"/>
            <a:ext cx="2664000" cy="159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Wind Energ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517" b="5517"/>
          <a:stretch/>
        </p:blipFill>
        <p:spPr bwMode="auto">
          <a:xfrm>
            <a:off x="295767" y="2982391"/>
            <a:ext cx="2664000" cy="15984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6" descr="Europe's renewable energy future – EURACTIV.com"/>
          <p:cNvPicPr>
            <a:picLocks noChangeAspect="1" noChangeArrowheads="1"/>
          </p:cNvPicPr>
          <p:nvPr/>
        </p:nvPicPr>
        <p:blipFill rotWithShape="1">
          <a:blip r:embed="rId5">
            <a:extLst>
              <a:ext uri="{28A0092B-C50C-407E-A947-70E740481C1C}">
                <a14:useLocalDpi xmlns:a14="http://schemas.microsoft.com/office/drawing/2010/main" val="0"/>
              </a:ext>
            </a:extLst>
          </a:blip>
          <a:srcRect t="6329" b="27917"/>
          <a:stretch/>
        </p:blipFill>
        <p:spPr bwMode="auto">
          <a:xfrm>
            <a:off x="-115545" y="-386166"/>
            <a:ext cx="7089090" cy="2160240"/>
          </a:xfrm>
          <a:prstGeom prst="rect">
            <a:avLst/>
          </a:prstGeom>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cxnSp>
        <p:nvCxnSpPr>
          <p:cNvPr id="15" name="Прямая соединительная линия 14"/>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5" name="TextBox 24"/>
          <p:cNvSpPr txBox="1"/>
          <p:nvPr/>
        </p:nvSpPr>
        <p:spPr>
          <a:xfrm>
            <a:off x="3252397" y="9360838"/>
            <a:ext cx="394595" cy="292388"/>
          </a:xfrm>
          <a:prstGeom prst="rect">
            <a:avLst/>
          </a:prstGeom>
          <a:noFill/>
        </p:spPr>
        <p:txBody>
          <a:bodyPr wrap="square" rtlCol="0" anchor="ctr">
            <a:spAutoFit/>
          </a:bodyPr>
          <a:lstStyle/>
          <a:p>
            <a:pPr algn="ctr"/>
            <a:r>
              <a:rPr lang="ru-RU" sz="1300" dirty="0">
                <a:solidFill>
                  <a:schemeClr val="accent3">
                    <a:lumMod val="50000"/>
                  </a:schemeClr>
                </a:solidFill>
                <a:latin typeface="Franklin Gothic Book" panose="020B0503020102020204" pitchFamily="34" charset="0"/>
              </a:rPr>
              <a:t>5</a:t>
            </a:r>
          </a:p>
        </p:txBody>
      </p:sp>
      <p:sp>
        <p:nvSpPr>
          <p:cNvPr id="18" name="TextBox 17">
            <a:extLst>
              <a:ext uri="{FF2B5EF4-FFF2-40B4-BE49-F238E27FC236}">
                <a16:creationId xmlns:a16="http://schemas.microsoft.com/office/drawing/2014/main" xmlns="" id="{BEE3C58D-05EC-43A0-8BC1-D1435E9BD02B}"/>
              </a:ext>
            </a:extLst>
          </p:cNvPr>
          <p:cNvSpPr txBox="1"/>
          <p:nvPr/>
        </p:nvSpPr>
        <p:spPr>
          <a:xfrm>
            <a:off x="321203" y="2000250"/>
            <a:ext cx="6337300" cy="1014380"/>
          </a:xfrm>
          <a:prstGeom prst="rect">
            <a:avLst/>
          </a:prstGeom>
          <a:noFill/>
        </p:spPr>
        <p:txBody>
          <a:bodyPr wrap="square">
            <a:spAutoFit/>
          </a:bodyPr>
          <a:lstStyle/>
          <a:p>
            <a:pPr algn="ctr">
              <a:lnSpc>
                <a:spcPct val="107000"/>
              </a:lnSpc>
              <a:spcAft>
                <a:spcPts val="800"/>
              </a:spcAft>
            </a:pP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Shamol</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energiyasi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arzon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va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qayta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tiklanadigan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energiya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manbai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hisoblanadi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Biroq</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qaror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qabul</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qiluvchilar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shamol</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energetikasiga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sarmoya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kiritishdan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bosh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tortmoqdalar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chunki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shamol</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fermalari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qazib</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olinadigan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yoqilgʻi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elektr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stansiyalariga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nisbatan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anchayin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koʻproq</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yer</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maydonlarini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talab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qiladi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[3].</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20" name="TextBox 19">
            <a:extLst>
              <a:ext uri="{FF2B5EF4-FFF2-40B4-BE49-F238E27FC236}">
                <a16:creationId xmlns:a16="http://schemas.microsoft.com/office/drawing/2014/main" xmlns="" id="{254735E7-45EF-45F4-9531-572433F12691}"/>
              </a:ext>
            </a:extLst>
          </p:cNvPr>
          <p:cNvSpPr txBox="1"/>
          <p:nvPr/>
        </p:nvSpPr>
        <p:spPr>
          <a:xfrm>
            <a:off x="288127" y="4520952"/>
            <a:ext cx="6370375" cy="738664"/>
          </a:xfrm>
          <a:prstGeom prst="rect">
            <a:avLst/>
          </a:prstGeom>
          <a:noFill/>
        </p:spPr>
        <p:txBody>
          <a:bodyPr wrap="square">
            <a:spAutoFit/>
          </a:bodyPr>
          <a:lstStyle/>
          <a:p>
            <a:pPr algn="ctr"/>
            <a:r>
              <a:rPr lang="en-US" sz="1400" dirty="0" err="1">
                <a:effectLst/>
                <a:latin typeface="Franklin Gothic Book" panose="020B0503020102020204" pitchFamily="34" charset="0"/>
                <a:ea typeface="Calibri" panose="020F0502020204030204" pitchFamily="34" charset="0"/>
              </a:rPr>
              <a:t>tadqiqot</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shuni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koʻrsatadiki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hisob-kitoblarda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shamol</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fermasining</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butun</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maydoni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odatda</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shamol</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energetikasini</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rivojlantirish</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uchun</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ajartilgan</a:t>
            </a:r>
            <a:r>
              <a:rPr lang="en-US"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yer</a:t>
            </a:r>
            <a:r>
              <a:rPr lang="en-US" sz="1400" dirty="0">
                <a:effectLst/>
                <a:latin typeface="Franklin Gothic Book" panose="020B0503020102020204" pitchFamily="34" charset="0"/>
                <a:ea typeface="Calibri" panose="020F0502020204030204" pitchFamily="34" charset="0"/>
              </a:rPr>
              <a:t> </a:t>
            </a:r>
            <a:r>
              <a:rPr lang="ru-RU" sz="1400" dirty="0">
                <a:effectLst/>
                <a:latin typeface="Franklin Gothic Book" panose="020B0503020102020204" pitchFamily="34" charset="0"/>
                <a:ea typeface="Calibri" panose="020F0502020204030204" pitchFamily="34" charset="0"/>
              </a:rPr>
              <a:t>                           </a:t>
            </a:r>
            <a:r>
              <a:rPr lang="en-US" sz="1400" dirty="0" err="1">
                <a:effectLst/>
                <a:latin typeface="Franklin Gothic Book" panose="020B0503020102020204" pitchFamily="34" charset="0"/>
                <a:ea typeface="Calibri" panose="020F0502020204030204" pitchFamily="34" charset="0"/>
              </a:rPr>
              <a:t>maydonlari</a:t>
            </a:r>
            <a:r>
              <a:rPr lang="en-US" sz="1400" dirty="0">
                <a:effectLst/>
                <a:latin typeface="Franklin Gothic Book" panose="020B0503020102020204" pitchFamily="34" charset="0"/>
                <a:ea typeface="Calibri" panose="020F0502020204030204" pitchFamily="34" charset="0"/>
              </a:rPr>
              <a:t> deb </a:t>
            </a:r>
            <a:r>
              <a:rPr lang="en-US" sz="1400" dirty="0" err="1">
                <a:effectLst/>
                <a:latin typeface="Franklin Gothic Book" panose="020B0503020102020204" pitchFamily="34" charset="0"/>
                <a:ea typeface="Calibri" panose="020F0502020204030204" pitchFamily="34" charset="0"/>
              </a:rPr>
              <a:t>hisoblanadi</a:t>
            </a:r>
            <a:r>
              <a:rPr lang="en-US" sz="1400" dirty="0">
                <a:effectLst/>
                <a:latin typeface="Franklin Gothic Book" panose="020B0503020102020204" pitchFamily="34" charset="0"/>
                <a:ea typeface="Calibri" panose="020F0502020204030204" pitchFamily="34" charset="0"/>
              </a:rPr>
              <a:t>.</a:t>
            </a:r>
            <a:endParaRPr lang="ru-RU" sz="1400" dirty="0">
              <a:latin typeface="Franklin Gothic Book" panose="020B0503020102020204" pitchFamily="34" charset="0"/>
            </a:endParaRPr>
          </a:p>
        </p:txBody>
      </p:sp>
      <p:sp>
        <p:nvSpPr>
          <p:cNvPr id="21" name="TextBox 20">
            <a:extLst>
              <a:ext uri="{FF2B5EF4-FFF2-40B4-BE49-F238E27FC236}">
                <a16:creationId xmlns:a16="http://schemas.microsoft.com/office/drawing/2014/main" xmlns="" id="{67FBAF71-9D4E-4400-9745-B41548F6DD47}"/>
              </a:ext>
            </a:extLst>
          </p:cNvPr>
          <p:cNvSpPr txBox="1"/>
          <p:nvPr/>
        </p:nvSpPr>
        <p:spPr>
          <a:xfrm>
            <a:off x="2985203" y="2936776"/>
            <a:ext cx="3828173" cy="1689630"/>
          </a:xfrm>
          <a:prstGeom prst="rect">
            <a:avLst/>
          </a:prstGeom>
          <a:noFill/>
        </p:spPr>
        <p:txBody>
          <a:bodyPr wrap="square">
            <a:spAutoFit/>
          </a:bodyPr>
          <a:lstStyle/>
          <a:p>
            <a:pPr>
              <a:lnSpc>
                <a:spcPct val="107000"/>
              </a:lnSpc>
              <a:spcAft>
                <a:spcPts val="800"/>
              </a:spcAft>
            </a:pP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MakGill</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universiteti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tomonidan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Amerika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Qoʻshma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Shtatlaridagi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320 ga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yaqin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shamol</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stansiyalarida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yermaydonlaridan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foydalanishni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baholash</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asosida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oʻtkazilgan</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tadqiqot</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bu</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turdagi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eng</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yirik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tadqiqot</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bizga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boshqa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manzarani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koʻrsatdi</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 Environmental Science and Technology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jurnalida</a:t>
            </a:r>
            <a:r>
              <a:rPr lang="en-US" sz="1400" dirty="0">
                <a:effectLst/>
                <a:latin typeface="Franklin Gothic Book" panose="020B0503020102020204" pitchFamily="34" charset="0"/>
                <a:ea typeface="Calibri" panose="020F0502020204030204" pitchFamily="34" charset="0"/>
                <a:cs typeface="Times New Roman" panose="02020603050405020304" pitchFamily="18" charset="0"/>
              </a:rPr>
              <a:t> chop </a:t>
            </a:r>
            <a:r>
              <a:rPr lang="en-US" sz="1400" dirty="0" err="1">
                <a:effectLst/>
                <a:latin typeface="Franklin Gothic Book" panose="020B0503020102020204" pitchFamily="34" charset="0"/>
                <a:ea typeface="Calibri" panose="020F0502020204030204" pitchFamily="34" charset="0"/>
                <a:cs typeface="Times New Roman" panose="02020603050405020304" pitchFamily="18" charset="0"/>
              </a:rPr>
              <a:t>etilgan</a:t>
            </a:r>
            <a:endParaRPr lang="en-US" sz="1400" dirty="0">
              <a:effectLst/>
              <a:latin typeface="Franklin Gothic Book" panose="020B050302010202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39016" y="7870084"/>
            <a:ext cx="6579968" cy="1475404"/>
          </a:xfrm>
          <a:prstGeom prst="rect">
            <a:avLst/>
          </a:prstGeom>
        </p:spPr>
        <p:txBody>
          <a:bodyPr wrap="square">
            <a:spAutoFit/>
          </a:bodyPr>
          <a:lstStyle/>
          <a:p>
            <a:pPr algn="ctr">
              <a:lnSpc>
                <a:spcPct val="107000"/>
              </a:lnSpc>
              <a:spcAft>
                <a:spcPts val="800"/>
              </a:spcAft>
            </a:pPr>
            <a:r>
              <a:rPr lang="uz-Latn-UZ" sz="1400" dirty="0">
                <a:latin typeface="Franklin Gothic Book" pitchFamily="34" charset="0"/>
                <a:ea typeface="Calibri" panose="020F0502020204030204" pitchFamily="34" charset="0"/>
                <a:cs typeface="Times New Roman" panose="02020603050405020304" pitchFamily="18" charset="0"/>
              </a:rPr>
              <a:t>Shamol fermalaridan foydalanish koʻpincha shamol</a:t>
            </a:r>
            <a:r>
              <a:rPr lang="en-US" sz="1400" dirty="0">
                <a:latin typeface="Franklin Gothic Book" pitchFamily="34" charset="0"/>
                <a:ea typeface="Calibri" panose="020F0502020204030204" pitchFamily="34" charset="0"/>
                <a:cs typeface="Times New Roman" panose="02020603050405020304" pitchFamily="18" charset="0"/>
              </a:rPr>
              <a:t> </a:t>
            </a:r>
            <a:r>
              <a:rPr lang="uz-Latn-UZ" sz="1400" dirty="0">
                <a:latin typeface="Franklin Gothic Book" pitchFamily="34" charset="0"/>
                <a:ea typeface="Calibri" panose="020F0502020204030204" pitchFamily="34" charset="0"/>
                <a:cs typeface="Times New Roman" panose="02020603050405020304" pitchFamily="18" charset="0"/>
              </a:rPr>
              <a:t>energetikasini rivojlantirishning asosiy muammolaridan biri sifatida qaraladi.</a:t>
            </a:r>
            <a:r>
              <a:rPr lang="en-US" sz="1400" dirty="0">
                <a:latin typeface="Franklin Gothic Book" pitchFamily="34" charset="0"/>
                <a:ea typeface="Calibri" panose="020F0502020204030204" pitchFamily="34" charset="0"/>
                <a:cs typeface="Times New Roman" panose="02020603050405020304" pitchFamily="18" charset="0"/>
              </a:rPr>
              <a:t> </a:t>
            </a:r>
            <a:r>
              <a:rPr lang="uz-Latn-UZ" sz="1400" dirty="0">
                <a:latin typeface="Franklin Gothic Book" pitchFamily="34" charset="0"/>
                <a:ea typeface="Calibri" panose="020F0502020204030204" pitchFamily="34" charset="0"/>
                <a:cs typeface="Times New Roman" panose="02020603050405020304" pitchFamily="18" charset="0"/>
              </a:rPr>
              <a:t>Ammo AQSHning gʻarbiy qismidagi</a:t>
            </a:r>
            <a:r>
              <a:rPr lang="en-US" sz="1400" dirty="0">
                <a:latin typeface="Franklin Gothic Book" pitchFamily="34" charset="0"/>
                <a:ea typeface="Calibri" panose="020F0502020204030204" pitchFamily="34" charset="0"/>
                <a:cs typeface="Times New Roman" panose="02020603050405020304" pitchFamily="18" charset="0"/>
              </a:rPr>
              <a:t>                 </a:t>
            </a:r>
            <a:r>
              <a:rPr lang="uz-Latn-UZ" sz="1400" dirty="0">
                <a:latin typeface="Franklin Gothic Book" pitchFamily="34" charset="0"/>
                <a:ea typeface="Calibri" panose="020F0502020204030204" pitchFamily="34" charset="0"/>
                <a:cs typeface="Times New Roman" panose="02020603050405020304" pitchFamily="18" charset="0"/>
              </a:rPr>
              <a:t> 16 000 ga yaqin shamol turbinalari ishlatadigan yerlar miqdorini hisoblab, ular infratuzilma, shu jumladan, barcha quduqlar, quvurlar va yoʻllar bilan bogʻliq tabiiy gaz yetkazib berish zanjiri hisobga olingan boʻlsa, gaz ishlab chiqarish kamroq yerdan foydalanish nuqtayi nazaridan haqiqiy foyda</a:t>
            </a:r>
            <a:r>
              <a:rPr lang="ru-RU" sz="1400" dirty="0">
                <a:latin typeface="Franklin Gothic Book" pitchFamily="34" charset="0"/>
                <a:ea typeface="Calibri" panose="020F0502020204030204" pitchFamily="34" charset="0"/>
                <a:cs typeface="Times New Roman" panose="02020603050405020304" pitchFamily="18" charset="0"/>
              </a:rPr>
              <a:t>  </a:t>
            </a:r>
            <a:r>
              <a:rPr lang="uz-Latn-UZ" sz="1400" dirty="0">
                <a:latin typeface="Franklin Gothic Book" pitchFamily="34" charset="0"/>
                <a:ea typeface="Calibri" panose="020F0502020204030204" pitchFamily="34" charset="0"/>
                <a:cs typeface="Times New Roman" panose="02020603050405020304" pitchFamily="18" charset="0"/>
              </a:rPr>
              <a:t>keltirmasligini aniqladilar.</a:t>
            </a:r>
          </a:p>
        </p:txBody>
      </p:sp>
      <p:sp>
        <p:nvSpPr>
          <p:cNvPr id="29" name="TextBox 28">
            <a:extLst>
              <a:ext uri="{FF2B5EF4-FFF2-40B4-BE49-F238E27FC236}">
                <a16:creationId xmlns:a16="http://schemas.microsoft.com/office/drawing/2014/main" xmlns="" id="{34D4CEC9-DE50-4EF9-B88E-58D41B1258AF}"/>
              </a:ext>
            </a:extLst>
          </p:cNvPr>
          <p:cNvSpPr txBox="1"/>
          <p:nvPr/>
        </p:nvSpPr>
        <p:spPr>
          <a:xfrm>
            <a:off x="-72008" y="5169024"/>
            <a:ext cx="3744022" cy="1936428"/>
          </a:xfrm>
          <a:prstGeom prst="rect">
            <a:avLst/>
          </a:prstGeom>
          <a:noFill/>
        </p:spPr>
        <p:txBody>
          <a:bodyPr wrap="square">
            <a:spAutoFit/>
          </a:bodyPr>
          <a:lstStyle/>
          <a:p>
            <a:pPr algn="r">
              <a:lnSpc>
                <a:spcPct val="107000"/>
              </a:lnSpc>
              <a:spcAft>
                <a:spcPts val="800"/>
              </a:spcAft>
            </a:pPr>
            <a:r>
              <a:rPr lang="en-US" sz="1400" dirty="0" err="1">
                <a:latin typeface="Franklin Gothic Book" panose="020B0503020102020204" pitchFamily="34" charset="0"/>
                <a:ea typeface="Calibri" panose="020F0502020204030204" pitchFamily="34" charset="0"/>
                <a:cs typeface="Times New Roman" panose="02020603050405020304" pitchFamily="18" charset="0"/>
              </a:rPr>
              <a:t>Biroq</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shamol</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energetikasi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infratuzilmasi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turbinalar</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va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yoʻllar</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kabi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odatda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barcha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qishloq</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xoʻjaligi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maydonlarining</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atigi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5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foizini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egallaydi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qolgan</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qismi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koʻpincha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qishloq</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xoʻjaligi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kabi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boshqa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maqsadlar</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uchun</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ishlatiladi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Tadqiqot</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shuni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koʻrsatadiki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 agar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shamol</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turbinalari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mavjud</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yoʻllar</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va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infratuzilmaga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ega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boʻlgan</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hududlarga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p>
        </p:txBody>
      </p:sp>
      <p:sp>
        <p:nvSpPr>
          <p:cNvPr id="6" name="Прямоугольник 5"/>
          <p:cNvSpPr/>
          <p:nvPr/>
        </p:nvSpPr>
        <p:spPr>
          <a:xfrm>
            <a:off x="44624" y="6969224"/>
            <a:ext cx="6624736" cy="998094"/>
          </a:xfrm>
          <a:prstGeom prst="rect">
            <a:avLst/>
          </a:prstGeom>
        </p:spPr>
        <p:txBody>
          <a:bodyPr wrap="square">
            <a:spAutoFit/>
          </a:bodyPr>
          <a:lstStyle/>
          <a:p>
            <a:pPr algn="ctr">
              <a:lnSpc>
                <a:spcPct val="107000"/>
              </a:lnSpc>
              <a:spcAft>
                <a:spcPts val="800"/>
              </a:spcAft>
            </a:pPr>
            <a:r>
              <a:rPr lang="en-US" sz="1400" dirty="0" err="1">
                <a:latin typeface="Franklin Gothic Book" panose="020B0503020102020204" pitchFamily="34" charset="0"/>
                <a:ea typeface="Calibri" panose="020F0502020204030204" pitchFamily="34" charset="0"/>
                <a:cs typeface="Times New Roman" panose="02020603050405020304" pitchFamily="18" charset="0"/>
              </a:rPr>
              <a:t>masalan</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qishloq</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xoʻjaligi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yerlariga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joylashtirilsa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ular</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infratuzilmasi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rivojlangan</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hududlarda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infratuzilma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boʻlmagan</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maydonlardan</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koʻra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har</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bir</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kvadrat</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metr</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maydon</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uchun</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ishlab</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chiqariladigan</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energiya</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jihatidan</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yetti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baravar</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samaraliroq</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boʻlishi</a:t>
            </a:r>
            <a:r>
              <a:rPr lang="en-US" sz="1400" dirty="0">
                <a:latin typeface="Franklin Gothic Book" panose="020B0503020102020204" pitchFamily="34" charset="0"/>
                <a:ea typeface="Calibri" panose="020F0502020204030204" pitchFamily="34" charset="0"/>
                <a:cs typeface="Times New Roman" panose="02020603050405020304" pitchFamily="18" charset="0"/>
              </a:rPr>
              <a:t> </a:t>
            </a:r>
            <a:r>
              <a:rPr lang="en-US" sz="1400" dirty="0" err="1">
                <a:latin typeface="Franklin Gothic Book" panose="020B0503020102020204" pitchFamily="34" charset="0"/>
                <a:ea typeface="Calibri" panose="020F0502020204030204" pitchFamily="34" charset="0"/>
                <a:cs typeface="Times New Roman" panose="02020603050405020304" pitchFamily="18" charset="0"/>
              </a:rPr>
              <a:t>mumkin</a:t>
            </a:r>
            <a:r>
              <a:rPr lang="en-US" sz="1400" dirty="0">
                <a:latin typeface="Franklin Gothic Book" panose="020B0503020102020204" pitchFamily="34" charset="0"/>
                <a:ea typeface="Calibri" panose="020F0502020204030204" pitchFamily="34" charset="0"/>
                <a:cs typeface="Times New Roman" panose="02020603050405020304" pitchFamily="18" charset="0"/>
              </a:rPr>
              <a:t>.</a:t>
            </a:r>
          </a:p>
        </p:txBody>
      </p:sp>
      <p:sp>
        <p:nvSpPr>
          <p:cNvPr id="26" name="TextBox 25"/>
          <p:cNvSpPr txBox="1"/>
          <p:nvPr/>
        </p:nvSpPr>
        <p:spPr>
          <a:xfrm>
            <a:off x="260350" y="476621"/>
            <a:ext cx="6337002" cy="1107996"/>
          </a:xfrm>
          <a:prstGeom prst="rect">
            <a:avLst/>
          </a:prstGeom>
          <a:noFill/>
        </p:spPr>
        <p:txBody>
          <a:bodyPr wrap="square" rtlCol="0">
            <a:spAutoFit/>
          </a:bodyPr>
          <a:lstStyle/>
          <a:p>
            <a:pPr algn="r"/>
            <a:r>
              <a:rPr lang="en-US" sz="2200" b="1" dirty="0" err="1">
                <a:solidFill>
                  <a:schemeClr val="bg1"/>
                </a:solidFill>
                <a:effectLst>
                  <a:outerShdw blurRad="38100" dist="38100" dir="2700000" algn="tl">
                    <a:srgbClr val="000000">
                      <a:alpha val="43137"/>
                    </a:srgbClr>
                  </a:outerShdw>
                </a:effectLst>
                <a:latin typeface="Franklin Gothic Book" pitchFamily="34" charset="0"/>
              </a:rPr>
              <a:t>Havo</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tozalash</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shamol</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elektr</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stansiyalari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yer</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resurslaridan</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foydalanishda</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samaraliroqligi</a:t>
            </a:r>
            <a:r>
              <a:rPr lang="en-US" sz="2200" b="1" dirty="0">
                <a:solidFill>
                  <a:schemeClr val="bg1"/>
                </a:solidFill>
                <a:effectLst>
                  <a:outerShdw blurRad="38100" dist="38100" dir="2700000" algn="tl">
                    <a:srgbClr val="000000">
                      <a:alpha val="43137"/>
                    </a:srgbClr>
                  </a:outerShdw>
                </a:effectLst>
                <a:latin typeface="Franklin Gothic Book" pitchFamily="34" charset="0"/>
              </a:rPr>
              <a:t> aniqlandi</a:t>
            </a:r>
            <a:endParaRPr lang="ru-RU" sz="2200" b="1" dirty="0">
              <a:solidFill>
                <a:schemeClr val="bg1"/>
              </a:solidFill>
              <a:effectLst>
                <a:outerShdw blurRad="38100" dist="38100" dir="2700000" algn="tl">
                  <a:srgbClr val="000000">
                    <a:alpha val="43137"/>
                  </a:srgbClr>
                </a:outerShdw>
              </a:effectLst>
              <a:latin typeface="Franklin Gothic Book" pitchFamily="34" charset="0"/>
            </a:endParaRPr>
          </a:p>
        </p:txBody>
      </p:sp>
    </p:spTree>
    <p:extLst>
      <p:ext uri="{BB962C8B-B14F-4D97-AF65-F5344CB8AC3E}">
        <p14:creationId xmlns:p14="http://schemas.microsoft.com/office/powerpoint/2010/main" val="3101703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6" descr="Europe's renewable energy future – EURACTIV.com"/>
          <p:cNvPicPr>
            <a:picLocks noChangeAspect="1" noChangeArrowheads="1"/>
          </p:cNvPicPr>
          <p:nvPr/>
        </p:nvPicPr>
        <p:blipFill rotWithShape="1">
          <a:blip r:embed="rId3">
            <a:extLst>
              <a:ext uri="{28A0092B-C50C-407E-A947-70E740481C1C}">
                <a14:useLocalDpi xmlns:a14="http://schemas.microsoft.com/office/drawing/2010/main" val="0"/>
              </a:ext>
            </a:extLst>
          </a:blip>
          <a:srcRect t="6329" b="27917"/>
          <a:stretch/>
        </p:blipFill>
        <p:spPr bwMode="auto">
          <a:xfrm>
            <a:off x="-115545" y="-386166"/>
            <a:ext cx="7089090" cy="2160240"/>
          </a:xfrm>
          <a:prstGeom prst="rect">
            <a:avLst/>
          </a:prstGeom>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cxnSp>
        <p:nvCxnSpPr>
          <p:cNvPr id="15" name="Прямая соединительная линия 14"/>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5" name="TextBox 24"/>
          <p:cNvSpPr txBox="1"/>
          <p:nvPr/>
        </p:nvSpPr>
        <p:spPr>
          <a:xfrm>
            <a:off x="3252397" y="9360838"/>
            <a:ext cx="394595" cy="292388"/>
          </a:xfrm>
          <a:prstGeom prst="rect">
            <a:avLst/>
          </a:prstGeom>
          <a:noFill/>
        </p:spPr>
        <p:txBody>
          <a:bodyPr wrap="square" rtlCol="0" anchor="ctr">
            <a:spAutoFit/>
          </a:bodyPr>
          <a:lstStyle/>
          <a:p>
            <a:pPr algn="ctr"/>
            <a:r>
              <a:rPr lang="ru-RU" sz="1300" dirty="0">
                <a:solidFill>
                  <a:schemeClr val="accent3">
                    <a:lumMod val="50000"/>
                  </a:schemeClr>
                </a:solidFill>
                <a:latin typeface="Franklin Gothic Book" panose="020B0503020102020204" pitchFamily="34" charset="0"/>
              </a:rPr>
              <a:t>6</a:t>
            </a:r>
          </a:p>
        </p:txBody>
      </p:sp>
      <p:sp>
        <p:nvSpPr>
          <p:cNvPr id="3" name="Прямоугольник 2"/>
          <p:cNvSpPr/>
          <p:nvPr/>
        </p:nvSpPr>
        <p:spPr>
          <a:xfrm>
            <a:off x="72403" y="2000672"/>
            <a:ext cx="6713195" cy="1792157"/>
          </a:xfrm>
          <a:prstGeom prst="rect">
            <a:avLst/>
          </a:prstGeom>
        </p:spPr>
        <p:txBody>
          <a:bodyPr wrap="square">
            <a:spAutoFit/>
          </a:bodyPr>
          <a:lstStyle/>
          <a:p>
            <a:pPr algn="ctr">
              <a:lnSpc>
                <a:spcPct val="107000"/>
              </a:lnSpc>
              <a:spcAft>
                <a:spcPts val="800"/>
              </a:spcAft>
            </a:pPr>
            <a:r>
              <a:rPr lang="uz-Latn-UZ" sz="1400" dirty="0">
                <a:latin typeface="Franklin Gothic Book" pitchFamily="34" charset="0"/>
                <a:ea typeface="Calibri" panose="020F0502020204030204" pitchFamily="34" charset="0"/>
                <a:cs typeface="Times New Roman" panose="02020603050405020304" pitchFamily="18" charset="0"/>
              </a:rPr>
              <a:t>Kelajakdagi energiya texnologiyalarini baholashga yangi yondashuv</a:t>
            </a:r>
            <a:r>
              <a:rPr lang="ru-RU" sz="1400" dirty="0">
                <a:latin typeface="Franklin Gothic Book" pitchFamily="34" charset="0"/>
                <a:ea typeface="Calibri" panose="020F0502020204030204" pitchFamily="34" charset="0"/>
                <a:cs typeface="Times New Roman" panose="02020603050405020304" pitchFamily="18" charset="0"/>
              </a:rPr>
              <a:t>.</a:t>
            </a:r>
          </a:p>
          <a:p>
            <a:pPr algn="ctr">
              <a:lnSpc>
                <a:spcPct val="107000"/>
              </a:lnSpc>
              <a:spcAft>
                <a:spcPts val="800"/>
              </a:spcAft>
            </a:pPr>
            <a:r>
              <a:rPr lang="uz-Latn-UZ" sz="1400" dirty="0">
                <a:latin typeface="Franklin Gothic Book" pitchFamily="34" charset="0"/>
                <a:ea typeface="Calibri" panose="020F0502020204030204" pitchFamily="34" charset="0"/>
                <a:cs typeface="Times New Roman" panose="02020603050405020304" pitchFamily="18" charset="0"/>
              </a:rPr>
              <a:t>Shu paytgacha AQSHda shamol energetikasi bilan bogʻliq yerdan foydalanish boʻyicha aniq tasavvurga ega boʻlish qiyin edi, chunki avvalgi tadqiqotlar shamol energiyasi bilan bogʻliq infratuzilma va yerdan foydalanishni nisbatan kichik miqyosda koʻrib chiqdi, </a:t>
            </a:r>
            <a:r>
              <a:rPr lang="ru-RU" sz="1400" dirty="0">
                <a:latin typeface="Franklin Gothic Book" pitchFamily="34" charset="0"/>
                <a:ea typeface="Calibri" panose="020F0502020204030204" pitchFamily="34" charset="0"/>
                <a:cs typeface="Times New Roman" panose="02020603050405020304" pitchFamily="18" charset="0"/>
              </a:rPr>
              <a:t>                </a:t>
            </a:r>
            <a:r>
              <a:rPr lang="uz-Latn-UZ" sz="1400" dirty="0">
                <a:latin typeface="Franklin Gothic Book" pitchFamily="34" charset="0"/>
                <a:ea typeface="Calibri" panose="020F0502020204030204" pitchFamily="34" charset="0"/>
                <a:cs typeface="Times New Roman" panose="02020603050405020304" pitchFamily="18" charset="0"/>
              </a:rPr>
              <a:t>bu esa ularning natijalarini ekstrapolyatsiya qilishni qiyinlashtirdi. Boshqa tadqiqotlar infratuzilma tomonidan toʻgʻridan-toʻgʻri taʼsirlangan yerlarni emas, balki butun shamol fermasini baholashga tayangan</a:t>
            </a:r>
            <a:r>
              <a:rPr lang="en-US" sz="1400" dirty="0">
                <a:latin typeface="Franklin Gothic Book" pitchFamily="34" charset="0"/>
                <a:ea typeface="Calibri" panose="020F0502020204030204" pitchFamily="34" charset="0"/>
                <a:cs typeface="Times New Roman" panose="02020603050405020304" pitchFamily="18" charset="0"/>
              </a:rPr>
              <a:t> [4].</a:t>
            </a:r>
            <a:endParaRPr lang="uz-Latn-UZ" sz="1400" dirty="0">
              <a:latin typeface="Franklin Gothic Book"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66376" y="7007493"/>
            <a:ext cx="6525248" cy="2253181"/>
          </a:xfrm>
          <a:prstGeom prst="rect">
            <a:avLst/>
          </a:prstGeom>
        </p:spPr>
        <p:txBody>
          <a:bodyPr wrap="square">
            <a:spAutoFit/>
          </a:bodyPr>
          <a:lstStyle/>
          <a:p>
            <a:pPr algn="ctr">
              <a:lnSpc>
                <a:spcPct val="107000"/>
              </a:lnSpc>
              <a:spcAft>
                <a:spcPts val="800"/>
              </a:spcAft>
            </a:pPr>
            <a:r>
              <a:rPr lang="uz-Latn-UZ" sz="1400" dirty="0">
                <a:latin typeface="Franklin Gothic Book" pitchFamily="34" charset="0"/>
                <a:ea typeface="Calibri" panose="020F0502020204030204" pitchFamily="34" charset="0"/>
                <a:cs typeface="Times New Roman" panose="02020603050405020304" pitchFamily="18" charset="0"/>
              </a:rPr>
              <a:t>GIS (geografik axborot tizimlari) orqali toʻplangan maʼlumotlarni Gʻarbiy oʻzaro bogʻlanishning AQSH qismidan (AQSHning 14 ta shtatini, shuningdek, Kanada va Meksikaning ayrim qismlarini elektr energiyasi bilan taʼminlaydigan) shamol stansiyalarining 2000 ga yaqin suratlaridan foydalangan holda ishlab chiqilgan mashinani oʻrganish modellari bilan birlashtirib, tadqiqotchilar shamol fermalarida yerdan foydalanishni tahlil qilish uchun chuqur oʻrganish modelini oʻrgata oldilar. </a:t>
            </a:r>
            <a:endParaRPr lang="ru-RU" sz="1400" dirty="0">
              <a:latin typeface="Franklin Gothic Book"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uz-Latn-UZ" sz="1400" dirty="0">
                <a:latin typeface="Franklin Gothic Book" pitchFamily="34" charset="0"/>
                <a:ea typeface="Calibri" panose="020F0502020204030204" pitchFamily="34" charset="0"/>
                <a:cs typeface="Times New Roman" panose="02020603050405020304" pitchFamily="18" charset="0"/>
              </a:rPr>
              <a:t>Shu tarzda, ular shamol infratuzilmasi tomonidan bevosita taʼsir koʻrsatadigan yerga hissa qoʻshadigan bir qator omillarni (turbinaning joylashishi, oldindan mavjud yoʻllar, turbinaning yoshi va boshqalar) baholashga muvaffaq boʻldi.</a:t>
            </a:r>
          </a:p>
        </p:txBody>
      </p:sp>
      <p:sp>
        <p:nvSpPr>
          <p:cNvPr id="30" name="TextBox 29"/>
          <p:cNvSpPr txBox="1"/>
          <p:nvPr/>
        </p:nvSpPr>
        <p:spPr>
          <a:xfrm>
            <a:off x="260350" y="476621"/>
            <a:ext cx="6337002" cy="1107996"/>
          </a:xfrm>
          <a:prstGeom prst="rect">
            <a:avLst/>
          </a:prstGeom>
          <a:noFill/>
        </p:spPr>
        <p:txBody>
          <a:bodyPr wrap="square" rtlCol="0">
            <a:spAutoFit/>
          </a:bodyPr>
          <a:lstStyle/>
          <a:p>
            <a:pPr algn="r"/>
            <a:r>
              <a:rPr lang="en-US" sz="2200" b="1" dirty="0" err="1">
                <a:solidFill>
                  <a:schemeClr val="bg1"/>
                </a:solidFill>
                <a:effectLst>
                  <a:outerShdw blurRad="38100" dist="38100" dir="2700000" algn="tl">
                    <a:srgbClr val="000000">
                      <a:alpha val="43137"/>
                    </a:srgbClr>
                  </a:outerShdw>
                </a:effectLst>
                <a:latin typeface="Franklin Gothic Book" pitchFamily="34" charset="0"/>
              </a:rPr>
              <a:t>Havo</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tozalash</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shamol</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elektr</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stansiyalari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yer</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resurslaridan</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foydalanishda</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samaraliroqligi</a:t>
            </a:r>
            <a:r>
              <a:rPr lang="en-US" sz="2200" b="1" dirty="0">
                <a:solidFill>
                  <a:schemeClr val="bg1"/>
                </a:solidFill>
                <a:effectLst>
                  <a:outerShdw blurRad="38100" dist="38100" dir="2700000" algn="tl">
                    <a:srgbClr val="000000">
                      <a:alpha val="43137"/>
                    </a:srgbClr>
                  </a:outerShdw>
                </a:effectLst>
                <a:latin typeface="Franklin Gothic Book" pitchFamily="34" charset="0"/>
              </a:rPr>
              <a:t> aniqlandi</a:t>
            </a:r>
            <a:endParaRPr lang="ru-RU" sz="2200" b="1" dirty="0">
              <a:solidFill>
                <a:schemeClr val="bg1"/>
              </a:solidFill>
              <a:effectLst>
                <a:outerShdw blurRad="38100" dist="38100" dir="2700000" algn="tl">
                  <a:srgbClr val="000000">
                    <a:alpha val="43137"/>
                  </a:srgbClr>
                </a:outerShdw>
              </a:effectLst>
              <a:latin typeface="Franklin Gothic Book" pitchFamily="34" charset="0"/>
            </a:endParaRPr>
          </a:p>
        </p:txBody>
      </p:sp>
      <p:pic>
        <p:nvPicPr>
          <p:cNvPr id="31" name="Рисунок 30" descr="Коровы пасутся вокруг ветряных турбин"/>
          <p:cNvPicPr/>
          <p:nvPr/>
        </p:nvPicPr>
        <p:blipFill rotWithShape="1">
          <a:blip r:embed="rId4">
            <a:extLst>
              <a:ext uri="{28A0092B-C50C-407E-A947-70E740481C1C}">
                <a14:useLocalDpi xmlns:a14="http://schemas.microsoft.com/office/drawing/2010/main" val="0"/>
              </a:ext>
            </a:extLst>
          </a:blip>
          <a:srcRect t="23856" b="14526"/>
          <a:stretch/>
        </p:blipFill>
        <p:spPr bwMode="auto">
          <a:xfrm>
            <a:off x="-115545" y="3891577"/>
            <a:ext cx="7089090" cy="3017169"/>
          </a:xfrm>
          <a:prstGeom prst="rect">
            <a:avLst/>
          </a:prstGeom>
          <a:noFill/>
          <a:ln>
            <a:noFill/>
          </a:ln>
        </p:spPr>
      </p:pic>
    </p:spTree>
    <p:extLst>
      <p:ext uri="{BB962C8B-B14F-4D97-AF65-F5344CB8AC3E}">
        <p14:creationId xmlns:p14="http://schemas.microsoft.com/office/powerpoint/2010/main" val="3687098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6" descr="Europe's renewable energy future – EURACTIV.com"/>
          <p:cNvPicPr>
            <a:picLocks noChangeAspect="1" noChangeArrowheads="1"/>
          </p:cNvPicPr>
          <p:nvPr/>
        </p:nvPicPr>
        <p:blipFill rotWithShape="1">
          <a:blip r:embed="rId3">
            <a:extLst>
              <a:ext uri="{28A0092B-C50C-407E-A947-70E740481C1C}">
                <a14:useLocalDpi xmlns:a14="http://schemas.microsoft.com/office/drawing/2010/main" val="0"/>
              </a:ext>
            </a:extLst>
          </a:blip>
          <a:srcRect t="6329" b="27917"/>
          <a:stretch/>
        </p:blipFill>
        <p:spPr bwMode="auto">
          <a:xfrm>
            <a:off x="-115545" y="-386166"/>
            <a:ext cx="7089090" cy="2160240"/>
          </a:xfrm>
          <a:prstGeom prst="rect">
            <a:avLst/>
          </a:prstGeom>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cxnSp>
        <p:nvCxnSpPr>
          <p:cNvPr id="15" name="Прямая соединительная линия 14"/>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5" name="TextBox 24"/>
          <p:cNvSpPr txBox="1"/>
          <p:nvPr/>
        </p:nvSpPr>
        <p:spPr>
          <a:xfrm>
            <a:off x="3252397" y="9360838"/>
            <a:ext cx="394595" cy="292388"/>
          </a:xfrm>
          <a:prstGeom prst="rect">
            <a:avLst/>
          </a:prstGeom>
          <a:noFill/>
        </p:spPr>
        <p:txBody>
          <a:bodyPr wrap="square" rtlCol="0" anchor="ctr">
            <a:spAutoFit/>
          </a:bodyPr>
          <a:lstStyle/>
          <a:p>
            <a:pPr algn="ctr"/>
            <a:r>
              <a:rPr lang="ru-RU" sz="1300" dirty="0">
                <a:solidFill>
                  <a:schemeClr val="accent3">
                    <a:lumMod val="50000"/>
                  </a:schemeClr>
                </a:solidFill>
                <a:latin typeface="Franklin Gothic Book" panose="020B0503020102020204" pitchFamily="34" charset="0"/>
              </a:rPr>
              <a:t>7</a:t>
            </a:r>
          </a:p>
        </p:txBody>
      </p:sp>
      <p:sp>
        <p:nvSpPr>
          <p:cNvPr id="26" name="TextBox 25">
            <a:extLst>
              <a:ext uri="{FF2B5EF4-FFF2-40B4-BE49-F238E27FC236}">
                <a16:creationId xmlns:a16="http://schemas.microsoft.com/office/drawing/2014/main" xmlns="" id="{775804DF-F3BE-4046-A2F4-B165C02B4030}"/>
              </a:ext>
            </a:extLst>
          </p:cNvPr>
          <p:cNvSpPr txBox="1"/>
          <p:nvPr/>
        </p:nvSpPr>
        <p:spPr>
          <a:xfrm>
            <a:off x="281044" y="2000672"/>
            <a:ext cx="6337300" cy="1244893"/>
          </a:xfrm>
          <a:prstGeom prst="rect">
            <a:avLst/>
          </a:prstGeom>
          <a:noFill/>
        </p:spPr>
        <p:txBody>
          <a:bodyPr wrap="square">
            <a:spAutoFit/>
          </a:bodyPr>
          <a:lstStyle/>
          <a:p>
            <a:pPr algn="ctr">
              <a:lnSpc>
                <a:spcPct val="107000"/>
              </a:lnSpc>
              <a:spcAft>
                <a:spcPts val="800"/>
              </a:spcAft>
            </a:pPr>
            <a:r>
              <a:rPr lang="uz-Latn-UZ" sz="1400" dirty="0">
                <a:effectLst/>
                <a:latin typeface="Franklin Gothic Book" pitchFamily="34" charset="0"/>
                <a:ea typeface="Calibri" panose="020F0502020204030204" pitchFamily="34" charset="0"/>
                <a:cs typeface="Times New Roman" panose="02020603050405020304" pitchFamily="18" charset="0"/>
              </a:rPr>
              <a:t>Tadqiqotchilar tomonidan ishlab chiqilgan usul atrof-muhitga taʼsirni tahlil qilish yoki energiya tizimlarini rejalashtirish nuqtayi nazaridan, turli xil energiya texnologiyalarini kelajakda baholash uchun ishlatilishi mumkin. Aslida, bu kelajakda turli energiya texnologiyalarining ekologik barqarorligini birinchi izchil taqqoslash uchun asos yaratadi.</a:t>
            </a:r>
            <a:endParaRPr lang="ru-RU" sz="1400" dirty="0">
              <a:effectLst/>
              <a:latin typeface="Franklin Gothic Book" pitchFamily="34" charset="0"/>
              <a:ea typeface="Calibri" panose="020F0502020204030204" pitchFamily="34" charset="0"/>
              <a:cs typeface="Times New Roman" panose="02020603050405020304" pitchFamily="18" charset="0"/>
            </a:endParaRPr>
          </a:p>
        </p:txBody>
      </p:sp>
      <p:sp>
        <p:nvSpPr>
          <p:cNvPr id="30" name="TextBox 29"/>
          <p:cNvSpPr txBox="1"/>
          <p:nvPr/>
        </p:nvSpPr>
        <p:spPr>
          <a:xfrm>
            <a:off x="260350" y="476621"/>
            <a:ext cx="6337002" cy="769441"/>
          </a:xfrm>
          <a:prstGeom prst="rect">
            <a:avLst/>
          </a:prstGeom>
          <a:noFill/>
        </p:spPr>
        <p:txBody>
          <a:bodyPr wrap="square" rtlCol="0">
            <a:spAutoFit/>
          </a:bodyPr>
          <a:lstStyle/>
          <a:p>
            <a:pPr algn="r"/>
            <a:r>
              <a:rPr lang="en-US" sz="2200" b="1" dirty="0" err="1">
                <a:solidFill>
                  <a:schemeClr val="bg1"/>
                </a:solidFill>
                <a:effectLst>
                  <a:outerShdw blurRad="38100" dist="38100" dir="2700000" algn="tl">
                    <a:srgbClr val="000000">
                      <a:alpha val="43137"/>
                    </a:srgbClr>
                  </a:outerShdw>
                </a:effectLst>
                <a:latin typeface="Franklin Gothic Book" pitchFamily="34" charset="0"/>
              </a:rPr>
              <a:t>Havo</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tozalash</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shamol</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elektr</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stansiyalari</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yer</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resurslaridan</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foydalanishda</a:t>
            </a:r>
            <a:r>
              <a:rPr lang="en-US" sz="2200" b="1" dirty="0">
                <a:solidFill>
                  <a:schemeClr val="bg1"/>
                </a:solidFill>
                <a:effectLst>
                  <a:outerShdw blurRad="38100" dist="38100" dir="2700000" algn="tl">
                    <a:srgbClr val="000000">
                      <a:alpha val="43137"/>
                    </a:srgbClr>
                  </a:outerShdw>
                </a:effectLst>
                <a:latin typeface="Franklin Gothic Book" pitchFamily="34" charset="0"/>
              </a:rPr>
              <a:t> </a:t>
            </a:r>
            <a:r>
              <a:rPr lang="en-US" sz="2200" b="1" dirty="0" err="1">
                <a:solidFill>
                  <a:schemeClr val="bg1"/>
                </a:solidFill>
                <a:effectLst>
                  <a:outerShdw blurRad="38100" dist="38100" dir="2700000" algn="tl">
                    <a:srgbClr val="000000">
                      <a:alpha val="43137"/>
                    </a:srgbClr>
                  </a:outerShdw>
                </a:effectLst>
                <a:latin typeface="Franklin Gothic Book" pitchFamily="34" charset="0"/>
              </a:rPr>
              <a:t>samaraliroq</a:t>
            </a:r>
            <a:endParaRPr lang="ru-RU" sz="2200" b="1" dirty="0">
              <a:solidFill>
                <a:schemeClr val="bg1"/>
              </a:solidFill>
              <a:effectLst>
                <a:outerShdw blurRad="38100" dist="38100" dir="2700000" algn="tl">
                  <a:srgbClr val="000000">
                    <a:alpha val="43137"/>
                  </a:srgbClr>
                </a:outerShdw>
              </a:effectLst>
              <a:latin typeface="Franklin Gothic Book" pitchFamily="34" charset="0"/>
            </a:endParaRPr>
          </a:p>
        </p:txBody>
      </p:sp>
      <p:pic>
        <p:nvPicPr>
          <p:cNvPr id="7170" name="Picture 2" descr="Wind Energy | Advantages and Disadvantages | Study Chemis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004" y="3224808"/>
            <a:ext cx="8129396" cy="5806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09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6" descr="Europe's renewable energy future – EURACTIV.com"/>
          <p:cNvPicPr>
            <a:picLocks noChangeAspect="1" noChangeArrowheads="1"/>
          </p:cNvPicPr>
          <p:nvPr/>
        </p:nvPicPr>
        <p:blipFill rotWithShape="1">
          <a:blip r:embed="rId3">
            <a:extLst>
              <a:ext uri="{28A0092B-C50C-407E-A947-70E740481C1C}">
                <a14:useLocalDpi xmlns:a14="http://schemas.microsoft.com/office/drawing/2010/main" val="0"/>
              </a:ext>
            </a:extLst>
          </a:blip>
          <a:srcRect t="6329" b="27917"/>
          <a:stretch/>
        </p:blipFill>
        <p:spPr bwMode="auto">
          <a:xfrm>
            <a:off x="-115545" y="-386166"/>
            <a:ext cx="7089090" cy="2160240"/>
          </a:xfrm>
          <a:prstGeom prst="rect">
            <a:avLst/>
          </a:prstGeom>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cxnSp>
        <p:nvCxnSpPr>
          <p:cNvPr id="15" name="Прямая соединительная линия 14"/>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5" name="TextBox 24"/>
          <p:cNvSpPr txBox="1"/>
          <p:nvPr/>
        </p:nvSpPr>
        <p:spPr>
          <a:xfrm>
            <a:off x="3252397" y="9360838"/>
            <a:ext cx="394595" cy="292388"/>
          </a:xfrm>
          <a:prstGeom prst="rect">
            <a:avLst/>
          </a:prstGeom>
          <a:noFill/>
        </p:spPr>
        <p:txBody>
          <a:bodyPr wrap="square" rtlCol="0" anchor="ctr">
            <a:spAutoFit/>
          </a:bodyPr>
          <a:lstStyle/>
          <a:p>
            <a:pPr algn="ctr"/>
            <a:r>
              <a:rPr lang="ru-RU" sz="1300" dirty="0">
                <a:solidFill>
                  <a:schemeClr val="accent3">
                    <a:lumMod val="50000"/>
                  </a:schemeClr>
                </a:solidFill>
                <a:latin typeface="Franklin Gothic Book" panose="020B0503020102020204" pitchFamily="34" charset="0"/>
              </a:rPr>
              <a:t>8</a:t>
            </a:r>
          </a:p>
        </p:txBody>
      </p:sp>
      <p:sp>
        <p:nvSpPr>
          <p:cNvPr id="2" name="Прямоугольник 1"/>
          <p:cNvSpPr/>
          <p:nvPr/>
        </p:nvSpPr>
        <p:spPr>
          <a:xfrm>
            <a:off x="188491" y="2000672"/>
            <a:ext cx="6481018" cy="1867178"/>
          </a:xfrm>
          <a:prstGeom prst="rect">
            <a:avLst/>
          </a:prstGeom>
        </p:spPr>
        <p:txBody>
          <a:bodyPr wrap="square">
            <a:spAutoFit/>
          </a:bodyPr>
          <a:lstStyle/>
          <a:p>
            <a:pPr algn="ctr">
              <a:spcBef>
                <a:spcPts val="200"/>
              </a:spcBef>
              <a:spcAft>
                <a:spcPts val="200"/>
              </a:spcAft>
            </a:pPr>
            <a:r>
              <a:rPr lang="uz-Latn-UZ" sz="1400" dirty="0">
                <a:latin typeface="Franklin Gothic Book" pitchFamily="34" charset="0"/>
              </a:rPr>
              <a:t>Elektrostatik kondansat</a:t>
            </a:r>
            <a:r>
              <a:rPr lang="uz-Cyrl-UZ" sz="1400" dirty="0">
                <a:latin typeface="Franklin Gothic Book" pitchFamily="34" charset="0"/>
              </a:rPr>
              <a:t>o</a:t>
            </a:r>
            <a:r>
              <a:rPr lang="uz-Latn-UZ" sz="1400" dirty="0">
                <a:latin typeface="Franklin Gothic Book" pitchFamily="34" charset="0"/>
              </a:rPr>
              <a:t>rlar zamonaviy elektronikada muhim rol oʻynaydi. Ular smartfonlar, noutbuklar va marshrutizatorlardan tortib tibbiy asboblar, avtomobil elektronikasi va sanoat uskunalarigacha boʻlgan turli qurilmalar uchun energiyani saqlash va quvvatni taʼminla</a:t>
            </a:r>
            <a:r>
              <a:rPr lang="uz-Cyrl-UZ" sz="1400" dirty="0">
                <a:latin typeface="Franklin Gothic Book" pitchFamily="34" charset="0"/>
              </a:rPr>
              <a:t>sh</a:t>
            </a:r>
            <a:r>
              <a:rPr lang="uz-Latn-UZ" sz="1400" dirty="0">
                <a:latin typeface="Franklin Gothic Book" pitchFamily="34" charset="0"/>
              </a:rPr>
              <a:t>, ultra tez zaryadlash </a:t>
            </a:r>
            <a:r>
              <a:rPr lang="ru-RU" sz="1400" dirty="0">
                <a:latin typeface="Franklin Gothic Book" pitchFamily="34" charset="0"/>
              </a:rPr>
              <a:t>                                                               </a:t>
            </a:r>
            <a:r>
              <a:rPr lang="uz-Latn-UZ" sz="1400" dirty="0">
                <a:latin typeface="Franklin Gothic Book" pitchFamily="34" charset="0"/>
              </a:rPr>
              <a:t>va zaryadsizlanish</a:t>
            </a:r>
            <a:r>
              <a:rPr lang="ru-RU" sz="1400" dirty="0">
                <a:latin typeface="Franklin Gothic Book" pitchFamily="34" charset="0"/>
              </a:rPr>
              <a:t> </a:t>
            </a:r>
            <a:r>
              <a:rPr lang="uz-Latn-UZ" sz="1400" dirty="0">
                <a:latin typeface="Franklin Gothic Book" pitchFamily="34" charset="0"/>
              </a:rPr>
              <a:t>imkonini beradi</a:t>
            </a:r>
            <a:r>
              <a:rPr lang="ru-RU" sz="1400" dirty="0">
                <a:latin typeface="Franklin Gothic Book" pitchFamily="34" charset="0"/>
              </a:rPr>
              <a:t>.</a:t>
            </a:r>
          </a:p>
          <a:p>
            <a:pPr algn="ctr">
              <a:spcBef>
                <a:spcPts val="200"/>
              </a:spcBef>
              <a:spcAft>
                <a:spcPts val="200"/>
              </a:spcAft>
            </a:pPr>
            <a:r>
              <a:rPr lang="uz-Latn-UZ" sz="1400" dirty="0">
                <a:latin typeface="Franklin Gothic Book" pitchFamily="34" charset="0"/>
              </a:rPr>
              <a:t>Biroq, kondensatatorlarda ishlatiladigan ferroelektrik materiallar materialning xususiyatlariga koʻra sezilarli energiya yoʻqotishlariga olib keladi, bu esa yuqori energiya saqlash quvvatiga erishishni qiyinlashtiradi.</a:t>
            </a:r>
            <a:endParaRPr lang="ru-RU" sz="1400" dirty="0">
              <a:latin typeface="Franklin Gothic Book" pitchFamily="34" charset="0"/>
            </a:endParaRPr>
          </a:p>
        </p:txBody>
      </p:sp>
      <p:sp>
        <p:nvSpPr>
          <p:cNvPr id="3" name="Прямоугольник 2"/>
          <p:cNvSpPr/>
          <p:nvPr/>
        </p:nvSpPr>
        <p:spPr>
          <a:xfrm>
            <a:off x="224421" y="7817366"/>
            <a:ext cx="6409159" cy="1436291"/>
          </a:xfrm>
          <a:prstGeom prst="rect">
            <a:avLst/>
          </a:prstGeom>
        </p:spPr>
        <p:txBody>
          <a:bodyPr wrap="square">
            <a:spAutoFit/>
          </a:bodyPr>
          <a:lstStyle/>
          <a:p>
            <a:pPr algn="ctr">
              <a:spcBef>
                <a:spcPts val="200"/>
              </a:spcBef>
              <a:spcAft>
                <a:spcPts val="200"/>
              </a:spcAft>
            </a:pPr>
            <a:r>
              <a:rPr lang="uz-Latn-UZ" sz="1400" dirty="0">
                <a:latin typeface="Franklin Gothic Book" pitchFamily="34" charset="0"/>
              </a:rPr>
              <a:t>MakKelvi muhandislik maktabi tadqiqotchisi energiyani saqlash uchun ferroelektrik materiallar sohasidagi bu uzoq vaqtdan beri mavjud muammoni hal qildi.</a:t>
            </a:r>
            <a:endParaRPr lang="ru-RU" sz="1400" dirty="0">
              <a:latin typeface="Franklin Gothic Book" pitchFamily="34" charset="0"/>
            </a:endParaRPr>
          </a:p>
          <a:p>
            <a:pPr algn="ctr">
              <a:spcBef>
                <a:spcPts val="200"/>
              </a:spcBef>
              <a:spcAft>
                <a:spcPts val="200"/>
              </a:spcAft>
            </a:pPr>
            <a:r>
              <a:rPr lang="uz-Latn-UZ" sz="1400" dirty="0">
                <a:latin typeface="Franklin Gothic Book" pitchFamily="34" charset="0"/>
              </a:rPr>
              <a:t>Sciyence jurnalida chop etilgan tadqiqotda tadqiqotchilar 2D materiallardan foydalangan holda ferroelektrik kondansatorlarning zaryadning tarqalishi yoki parchalanishi uchun qancha vaqt ketishini tavsiflovchi materialning oʻziga xos xususiyati boʻlgan dam olish vaqtini nazorat qilish yondashuvini taqdim etdilar</a:t>
            </a:r>
            <a:r>
              <a:rPr lang="en-US" sz="1400" dirty="0">
                <a:latin typeface="Franklin Gothic Book" pitchFamily="34" charset="0"/>
              </a:rPr>
              <a:t> [5].</a:t>
            </a:r>
            <a:endParaRPr lang="ru-RU" sz="1400" dirty="0">
              <a:latin typeface="Franklin Gothic Book" pitchFamily="34" charset="0"/>
            </a:endParaRPr>
          </a:p>
        </p:txBody>
      </p:sp>
      <p:sp>
        <p:nvSpPr>
          <p:cNvPr id="12" name="TextBox 11"/>
          <p:cNvSpPr txBox="1"/>
          <p:nvPr/>
        </p:nvSpPr>
        <p:spPr>
          <a:xfrm>
            <a:off x="260350" y="476621"/>
            <a:ext cx="6337002" cy="769441"/>
          </a:xfrm>
          <a:prstGeom prst="rect">
            <a:avLst/>
          </a:prstGeom>
          <a:noFill/>
        </p:spPr>
        <p:txBody>
          <a:bodyPr wrap="square" rtlCol="0">
            <a:spAutoFit/>
          </a:bodyPr>
          <a:lstStyle/>
          <a:p>
            <a:pPr algn="r"/>
            <a:r>
              <a:rPr lang="sv-SE" sz="2200" b="1" dirty="0">
                <a:solidFill>
                  <a:schemeClr val="bg1"/>
                </a:solidFill>
                <a:effectLst>
                  <a:outerShdw blurRad="38100" dist="38100" dir="2700000" algn="tl">
                    <a:srgbClr val="000000">
                      <a:alpha val="43137"/>
                    </a:srgbClr>
                  </a:outerShdw>
                </a:effectLst>
                <a:latin typeface="Franklin Gothic Book" pitchFamily="34" charset="0"/>
              </a:rPr>
              <a:t>Yangi material elektrostatik energiyani                  saqlashda innovatsiyalarni tezlashtiradi</a:t>
            </a:r>
          </a:p>
        </p:txBody>
      </p:sp>
      <p:pic>
        <p:nvPicPr>
          <p:cNvPr id="16" name="Рисунок 15" descr="Искусственные гетероструктуры из отдельно стоящих 2D и 3D мембран, разработанные лабораторией Санг-Хун Бэ, имеют плотность энергии до 19 раз выше, чем коммерчески доступные конденсаторы. (Источник: Bae Lab)"/>
          <p:cNvPicPr/>
          <p:nvPr/>
        </p:nvPicPr>
        <p:blipFill rotWithShape="1">
          <a:blip r:embed="rId4">
            <a:extLst>
              <a:ext uri="{28A0092B-C50C-407E-A947-70E740481C1C}">
                <a14:useLocalDpi xmlns:a14="http://schemas.microsoft.com/office/drawing/2010/main" val="0"/>
              </a:ext>
            </a:extLst>
          </a:blip>
          <a:srcRect t="21077" b="3030"/>
          <a:stretch/>
        </p:blipFill>
        <p:spPr bwMode="auto">
          <a:xfrm>
            <a:off x="-157873" y="3943673"/>
            <a:ext cx="7173746" cy="3797870"/>
          </a:xfrm>
          <a:prstGeom prst="rect">
            <a:avLst/>
          </a:prstGeom>
          <a:noFill/>
          <a:ln>
            <a:noFill/>
          </a:ln>
        </p:spPr>
      </p:pic>
    </p:spTree>
    <p:extLst>
      <p:ext uri="{BB962C8B-B14F-4D97-AF65-F5344CB8AC3E}">
        <p14:creationId xmlns:p14="http://schemas.microsoft.com/office/powerpoint/2010/main" val="435773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6" descr="Europe's renewable energy future – EURACTIV.com"/>
          <p:cNvPicPr>
            <a:picLocks noChangeAspect="1" noChangeArrowheads="1"/>
          </p:cNvPicPr>
          <p:nvPr/>
        </p:nvPicPr>
        <p:blipFill rotWithShape="1">
          <a:blip r:embed="rId3">
            <a:extLst>
              <a:ext uri="{28A0092B-C50C-407E-A947-70E740481C1C}">
                <a14:useLocalDpi xmlns:a14="http://schemas.microsoft.com/office/drawing/2010/main" val="0"/>
              </a:ext>
            </a:extLst>
          </a:blip>
          <a:srcRect t="6329" b="27917"/>
          <a:stretch/>
        </p:blipFill>
        <p:spPr bwMode="auto">
          <a:xfrm>
            <a:off x="-115545" y="-386166"/>
            <a:ext cx="7089090" cy="2160240"/>
          </a:xfrm>
          <a:prstGeom prst="rect">
            <a:avLst/>
          </a:prstGeom>
          <a:extLst>
            <a:ext uri="{909E8E84-426E-40DD-AFC4-6F175D3DCCD1}">
              <a14:hiddenFill xmlns:a14="http://schemas.microsoft.com/office/drawing/2010/main">
                <a:solidFill>
                  <a:srgbClr val="FFFFFF"/>
                </a:solidFill>
              </a14:hiddenFill>
            </a:ext>
          </a:extLst>
        </p:spPr>
      </p:pic>
      <p:sp>
        <p:nvSpPr>
          <p:cNvPr id="17" name="Прямоугольник 16"/>
          <p:cNvSpPr/>
          <p:nvPr/>
        </p:nvSpPr>
        <p:spPr>
          <a:xfrm>
            <a:off x="0" y="-51392"/>
            <a:ext cx="7136652" cy="1825466"/>
          </a:xfrm>
          <a:prstGeom prst="rect">
            <a:avLst/>
          </a:prstGeom>
          <a:solidFill>
            <a:schemeClr val="tx1">
              <a:alpha val="32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ru-RU" dirty="0"/>
          </a:p>
        </p:txBody>
      </p:sp>
      <p:sp>
        <p:nvSpPr>
          <p:cNvPr id="24" name="Заголовок 11"/>
          <p:cNvSpPr>
            <a:spLocks noGrp="1"/>
          </p:cNvSpPr>
          <p:nvPr>
            <p:ph type="title"/>
          </p:nvPr>
        </p:nvSpPr>
        <p:spPr>
          <a:xfrm>
            <a:off x="342900" y="396699"/>
            <a:ext cx="6172200" cy="1651000"/>
          </a:xfrm>
        </p:spPr>
        <p:txBody>
          <a:bodyPr/>
          <a:lstStyle/>
          <a:p>
            <a:r>
              <a:rPr lang="en-US" dirty="0"/>
              <a:t> </a:t>
            </a:r>
            <a:endParaRPr lang="ru-RU" dirty="0"/>
          </a:p>
        </p:txBody>
      </p:sp>
      <p:cxnSp>
        <p:nvCxnSpPr>
          <p:cNvPr id="15" name="Прямая соединительная линия 14"/>
          <p:cNvCxnSpPr/>
          <p:nvPr/>
        </p:nvCxnSpPr>
        <p:spPr>
          <a:xfrm flipV="1">
            <a:off x="3684136" y="9507032"/>
            <a:ext cx="34188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rot="10800000">
            <a:off x="-244954" y="9507032"/>
            <a:ext cx="3460206"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3143248" y="9273032"/>
            <a:ext cx="576000" cy="4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Franklin Gothic Book" panose="020B0503020102020204" pitchFamily="34" charset="0"/>
            </a:endParaRPr>
          </a:p>
        </p:txBody>
      </p:sp>
      <p:sp>
        <p:nvSpPr>
          <p:cNvPr id="25" name="TextBox 24"/>
          <p:cNvSpPr txBox="1"/>
          <p:nvPr/>
        </p:nvSpPr>
        <p:spPr>
          <a:xfrm>
            <a:off x="3252397" y="9360838"/>
            <a:ext cx="394595" cy="292388"/>
          </a:xfrm>
          <a:prstGeom prst="rect">
            <a:avLst/>
          </a:prstGeom>
          <a:noFill/>
        </p:spPr>
        <p:txBody>
          <a:bodyPr wrap="square" rtlCol="0" anchor="ctr">
            <a:spAutoFit/>
          </a:bodyPr>
          <a:lstStyle/>
          <a:p>
            <a:pPr algn="ctr"/>
            <a:r>
              <a:rPr lang="ru-RU" sz="1300" dirty="0">
                <a:solidFill>
                  <a:schemeClr val="accent3">
                    <a:lumMod val="50000"/>
                  </a:schemeClr>
                </a:solidFill>
                <a:latin typeface="Franklin Gothic Book" panose="020B0503020102020204" pitchFamily="34" charset="0"/>
              </a:rPr>
              <a:t>9</a:t>
            </a:r>
          </a:p>
        </p:txBody>
      </p:sp>
      <p:sp>
        <p:nvSpPr>
          <p:cNvPr id="35" name="TextBox 34"/>
          <p:cNvSpPr txBox="1"/>
          <p:nvPr/>
        </p:nvSpPr>
        <p:spPr>
          <a:xfrm>
            <a:off x="260350" y="476621"/>
            <a:ext cx="6337002" cy="769441"/>
          </a:xfrm>
          <a:prstGeom prst="rect">
            <a:avLst/>
          </a:prstGeom>
          <a:noFill/>
        </p:spPr>
        <p:txBody>
          <a:bodyPr wrap="square" rtlCol="0">
            <a:spAutoFit/>
          </a:bodyPr>
          <a:lstStyle/>
          <a:p>
            <a:pPr algn="r"/>
            <a:r>
              <a:rPr lang="sv-SE" sz="2200" b="1" dirty="0">
                <a:solidFill>
                  <a:schemeClr val="bg1"/>
                </a:solidFill>
                <a:effectLst>
                  <a:outerShdw blurRad="38100" dist="38100" dir="2700000" algn="tl">
                    <a:srgbClr val="000000">
                      <a:alpha val="43137"/>
                    </a:srgbClr>
                  </a:outerShdw>
                </a:effectLst>
                <a:latin typeface="Franklin Gothic Book" pitchFamily="34" charset="0"/>
              </a:rPr>
              <a:t>Yangi material elektrostatik energiyani                  saqlashda innovatsiyalarni tezlashtiradi</a:t>
            </a:r>
          </a:p>
        </p:txBody>
      </p:sp>
      <p:sp>
        <p:nvSpPr>
          <p:cNvPr id="3" name="Прямоугольник 2"/>
          <p:cNvSpPr/>
          <p:nvPr/>
        </p:nvSpPr>
        <p:spPr>
          <a:xfrm>
            <a:off x="130175" y="2000672"/>
            <a:ext cx="6597650" cy="738664"/>
          </a:xfrm>
          <a:prstGeom prst="rect">
            <a:avLst/>
          </a:prstGeom>
        </p:spPr>
        <p:txBody>
          <a:bodyPr wrap="square">
            <a:spAutoFit/>
          </a:bodyPr>
          <a:lstStyle/>
          <a:p>
            <a:pPr algn="ctr"/>
            <a:r>
              <a:rPr lang="en-US" sz="1400" dirty="0" err="1">
                <a:latin typeface="Franklin Gothic Book" pitchFamily="34" charset="0"/>
              </a:rPr>
              <a:t>Tadqiqotchilar</a:t>
            </a:r>
            <a:r>
              <a:rPr lang="en-US" sz="1400" dirty="0">
                <a:latin typeface="Franklin Gothic Book" pitchFamily="34" charset="0"/>
              </a:rPr>
              <a:t> </a:t>
            </a:r>
            <a:r>
              <a:rPr lang="en-US" sz="1400" dirty="0" err="1">
                <a:latin typeface="Franklin Gothic Book" pitchFamily="34" charset="0"/>
              </a:rPr>
              <a:t>guruhi</a:t>
            </a:r>
            <a:r>
              <a:rPr lang="en-US" sz="1400" dirty="0">
                <a:latin typeface="Franklin Gothic Book" pitchFamily="34" charset="0"/>
              </a:rPr>
              <a:t> </a:t>
            </a:r>
            <a:r>
              <a:rPr lang="en-US" sz="1400" dirty="0" err="1">
                <a:latin typeface="Franklin Gothic Book" pitchFamily="34" charset="0"/>
              </a:rPr>
              <a:t>ferroelektrik</a:t>
            </a:r>
            <a:r>
              <a:rPr lang="en-US" sz="1400" dirty="0">
                <a:latin typeface="Franklin Gothic Book" pitchFamily="34" charset="0"/>
              </a:rPr>
              <a:t> 3D </a:t>
            </a:r>
            <a:r>
              <a:rPr lang="en-US" sz="1400" dirty="0" err="1">
                <a:latin typeface="Franklin Gothic Book" pitchFamily="34" charset="0"/>
              </a:rPr>
              <a:t>materiallarining</a:t>
            </a:r>
            <a:r>
              <a:rPr lang="en-US" sz="1400" dirty="0">
                <a:latin typeface="Franklin Gothic Book" pitchFamily="34" charset="0"/>
              </a:rPr>
              <a:t> </a:t>
            </a:r>
            <a:r>
              <a:rPr lang="en-US" sz="1400" dirty="0" err="1">
                <a:latin typeface="Franklin Gothic Book" pitchFamily="34" charset="0"/>
              </a:rPr>
              <a:t>foydali</a:t>
            </a:r>
            <a:r>
              <a:rPr lang="en-US" sz="1400" dirty="0">
                <a:latin typeface="Franklin Gothic Book" pitchFamily="34" charset="0"/>
              </a:rPr>
              <a:t> </a:t>
            </a:r>
            <a:r>
              <a:rPr lang="en-US" sz="1400" dirty="0" err="1">
                <a:latin typeface="Franklin Gothic Book" pitchFamily="34" charset="0"/>
              </a:rPr>
              <a:t>xususiyatlarini</a:t>
            </a:r>
            <a:r>
              <a:rPr lang="en-US" sz="1400" dirty="0">
                <a:latin typeface="Franklin Gothic Book" pitchFamily="34" charset="0"/>
              </a:rPr>
              <a:t> </a:t>
            </a:r>
            <a:r>
              <a:rPr lang="en-US" sz="1400" dirty="0" err="1">
                <a:latin typeface="Franklin Gothic Book" pitchFamily="34" charset="0"/>
              </a:rPr>
              <a:t>saqlab</a:t>
            </a:r>
            <a:r>
              <a:rPr lang="en-US" sz="1400" dirty="0">
                <a:latin typeface="Franklin Gothic Book" pitchFamily="34" charset="0"/>
              </a:rPr>
              <a:t> </a:t>
            </a:r>
            <a:r>
              <a:rPr lang="en-US" sz="1400" dirty="0" err="1">
                <a:latin typeface="Franklin Gothic Book" pitchFamily="34" charset="0"/>
              </a:rPr>
              <a:t>qolgan</a:t>
            </a:r>
            <a:r>
              <a:rPr lang="en-US" sz="1400" dirty="0">
                <a:latin typeface="Franklin Gothic Book" pitchFamily="34" charset="0"/>
              </a:rPr>
              <a:t> </a:t>
            </a:r>
            <a:r>
              <a:rPr lang="en-US" sz="1400" dirty="0" err="1">
                <a:latin typeface="Franklin Gothic Book" pitchFamily="34" charset="0"/>
              </a:rPr>
              <a:t>holda</a:t>
            </a:r>
            <a:r>
              <a:rPr lang="en-US" sz="1400" dirty="0">
                <a:latin typeface="Franklin Gothic Book" pitchFamily="34" charset="0"/>
              </a:rPr>
              <a:t> </a:t>
            </a:r>
            <a:r>
              <a:rPr lang="en-US" sz="1400" dirty="0" err="1">
                <a:latin typeface="Franklin Gothic Book" pitchFamily="34" charset="0"/>
              </a:rPr>
              <a:t>energiya</a:t>
            </a:r>
            <a:r>
              <a:rPr lang="en-US" sz="1400" dirty="0">
                <a:latin typeface="Franklin Gothic Book" pitchFamily="34" charset="0"/>
              </a:rPr>
              <a:t> </a:t>
            </a:r>
            <a:r>
              <a:rPr lang="en-US" sz="1400" dirty="0" err="1">
                <a:latin typeface="Franklin Gothic Book" pitchFamily="34" charset="0"/>
              </a:rPr>
              <a:t>yoʻqotilishini</a:t>
            </a:r>
            <a:r>
              <a:rPr lang="en-US" sz="1400" dirty="0">
                <a:latin typeface="Franklin Gothic Book" pitchFamily="34" charset="0"/>
              </a:rPr>
              <a:t> </a:t>
            </a:r>
            <a:r>
              <a:rPr lang="en-US" sz="1400" dirty="0" err="1">
                <a:latin typeface="Franklin Gothic Book" pitchFamily="34" charset="0"/>
              </a:rPr>
              <a:t>minimallashtirishi</a:t>
            </a:r>
            <a:r>
              <a:rPr lang="en-US" sz="1400" dirty="0">
                <a:latin typeface="Franklin Gothic Book" pitchFamily="34" charset="0"/>
              </a:rPr>
              <a:t> </a:t>
            </a:r>
            <a:r>
              <a:rPr lang="en-US" sz="1400" dirty="0" err="1">
                <a:latin typeface="Franklin Gothic Book" pitchFamily="34" charset="0"/>
              </a:rPr>
              <a:t>mumkin</a:t>
            </a:r>
            <a:r>
              <a:rPr lang="en-US" sz="1400" dirty="0">
                <a:latin typeface="Franklin Gothic Book" pitchFamily="34" charset="0"/>
              </a:rPr>
              <a:t> </a:t>
            </a:r>
            <a:r>
              <a:rPr lang="en-US" sz="1400" dirty="0" err="1">
                <a:latin typeface="Franklin Gothic Book" pitchFamily="34" charset="0"/>
              </a:rPr>
              <a:t>boʻlgan</a:t>
            </a:r>
            <a:r>
              <a:rPr lang="en-US" sz="1400" dirty="0">
                <a:latin typeface="Franklin Gothic Book" pitchFamily="34" charset="0"/>
              </a:rPr>
              <a:t> </a:t>
            </a:r>
            <a:r>
              <a:rPr lang="en-US" sz="1400" dirty="0" err="1">
                <a:latin typeface="Franklin Gothic Book" pitchFamily="34" charset="0"/>
              </a:rPr>
              <a:t>yangi</a:t>
            </a:r>
            <a:r>
              <a:rPr lang="en-US" sz="1400" dirty="0">
                <a:latin typeface="Franklin Gothic Book" pitchFamily="34" charset="0"/>
              </a:rPr>
              <a:t> 2D/3D/2D </a:t>
            </a:r>
            <a:r>
              <a:rPr lang="en-US" sz="1400" dirty="0" err="1">
                <a:latin typeface="Franklin Gothic Book" pitchFamily="34" charset="0"/>
              </a:rPr>
              <a:t>geterostrukturasini</a:t>
            </a:r>
            <a:r>
              <a:rPr lang="en-US" sz="1400" dirty="0">
                <a:latin typeface="Franklin Gothic Book" pitchFamily="34" charset="0"/>
              </a:rPr>
              <a:t> </a:t>
            </a:r>
            <a:r>
              <a:rPr lang="en-US" sz="1400" dirty="0" err="1">
                <a:latin typeface="Franklin Gothic Book" pitchFamily="34" charset="0"/>
              </a:rPr>
              <a:t>ishlab</a:t>
            </a:r>
            <a:r>
              <a:rPr lang="en-US" sz="1400" dirty="0">
                <a:latin typeface="Franklin Gothic Book" pitchFamily="34" charset="0"/>
              </a:rPr>
              <a:t> </a:t>
            </a:r>
            <a:r>
              <a:rPr lang="en-US" sz="1400" dirty="0" err="1">
                <a:latin typeface="Franklin Gothic Book" pitchFamily="34" charset="0"/>
              </a:rPr>
              <a:t>chiqdi</a:t>
            </a:r>
            <a:r>
              <a:rPr lang="ru-RU" sz="1400" dirty="0">
                <a:latin typeface="Franklin Gothic Book" pitchFamily="34" charset="0"/>
              </a:rPr>
              <a:t>.</a:t>
            </a:r>
            <a:endParaRPr lang="ru-RU" sz="1400" dirty="0"/>
          </a:p>
        </p:txBody>
      </p:sp>
      <p:sp>
        <p:nvSpPr>
          <p:cNvPr id="4" name="Прямоугольник 3"/>
          <p:cNvSpPr/>
          <p:nvPr/>
        </p:nvSpPr>
        <p:spPr>
          <a:xfrm>
            <a:off x="260350" y="7673042"/>
            <a:ext cx="6337002" cy="1600438"/>
          </a:xfrm>
          <a:prstGeom prst="rect">
            <a:avLst/>
          </a:prstGeom>
        </p:spPr>
        <p:txBody>
          <a:bodyPr wrap="square">
            <a:spAutoFit/>
          </a:bodyPr>
          <a:lstStyle/>
          <a:p>
            <a:pPr algn="ctr"/>
            <a:r>
              <a:rPr lang="en-US" sz="1400" dirty="0" err="1">
                <a:latin typeface="Franklin Gothic Book" pitchFamily="34" charset="0"/>
              </a:rPr>
              <a:t>Ularning</a:t>
            </a:r>
            <a:r>
              <a:rPr lang="en-US" sz="1400" dirty="0">
                <a:latin typeface="Franklin Gothic Book" pitchFamily="34" charset="0"/>
              </a:rPr>
              <a:t> </a:t>
            </a:r>
            <a:r>
              <a:rPr lang="en-US" sz="1400" dirty="0" err="1">
                <a:latin typeface="Franklin Gothic Book" pitchFamily="34" charset="0"/>
              </a:rPr>
              <a:t>yondashuvi</a:t>
            </a:r>
            <a:r>
              <a:rPr lang="en-US" sz="1400" dirty="0">
                <a:latin typeface="Franklin Gothic Book" pitchFamily="34" charset="0"/>
              </a:rPr>
              <a:t> </a:t>
            </a:r>
            <a:r>
              <a:rPr lang="en-US" sz="1400" dirty="0" err="1">
                <a:latin typeface="Franklin Gothic Book" pitchFamily="34" charset="0"/>
              </a:rPr>
              <a:t>shundan</a:t>
            </a:r>
            <a:r>
              <a:rPr lang="en-US" sz="1400" dirty="0">
                <a:latin typeface="Franklin Gothic Book" pitchFamily="34" charset="0"/>
              </a:rPr>
              <a:t> </a:t>
            </a:r>
            <a:r>
              <a:rPr lang="en-US" sz="1400" dirty="0" err="1">
                <a:latin typeface="Franklin Gothic Book" pitchFamily="34" charset="0"/>
              </a:rPr>
              <a:t>iboratki</a:t>
            </a:r>
            <a:r>
              <a:rPr lang="en-US" sz="1400" dirty="0">
                <a:latin typeface="Franklin Gothic Book" pitchFamily="34" charset="0"/>
              </a:rPr>
              <a:t>, 2D </a:t>
            </a:r>
            <a:r>
              <a:rPr lang="en-US" sz="1400" dirty="0" err="1">
                <a:latin typeface="Franklin Gothic Book" pitchFamily="34" charset="0"/>
              </a:rPr>
              <a:t>va</a:t>
            </a:r>
            <a:r>
              <a:rPr lang="en-US" sz="1400" dirty="0">
                <a:latin typeface="Franklin Gothic Book" pitchFamily="34" charset="0"/>
              </a:rPr>
              <a:t> 3D </a:t>
            </a:r>
            <a:r>
              <a:rPr lang="en-US" sz="1400" dirty="0" err="1">
                <a:latin typeface="Franklin Gothic Book" pitchFamily="34" charset="0"/>
              </a:rPr>
              <a:t>materiallar</a:t>
            </a:r>
            <a:r>
              <a:rPr lang="en-US" sz="1400" dirty="0">
                <a:latin typeface="Franklin Gothic Book" pitchFamily="34" charset="0"/>
              </a:rPr>
              <a:t> </a:t>
            </a:r>
            <a:r>
              <a:rPr lang="en-US" sz="1400" dirty="0" err="1">
                <a:latin typeface="Franklin Gothic Book" pitchFamily="34" charset="0"/>
              </a:rPr>
              <a:t>har</a:t>
            </a:r>
            <a:r>
              <a:rPr lang="en-US" sz="1400" dirty="0">
                <a:latin typeface="Franklin Gothic Book" pitchFamily="34" charset="0"/>
              </a:rPr>
              <a:t> </a:t>
            </a:r>
            <a:r>
              <a:rPr lang="en-US" sz="1400" dirty="0" err="1">
                <a:latin typeface="Franklin Gothic Book" pitchFamily="34" charset="0"/>
              </a:rPr>
              <a:t>bir</a:t>
            </a:r>
            <a:r>
              <a:rPr lang="en-US" sz="1400" dirty="0">
                <a:latin typeface="Franklin Gothic Book" pitchFamily="34" charset="0"/>
              </a:rPr>
              <a:t> </a:t>
            </a:r>
            <a:r>
              <a:rPr lang="en-US" sz="1400" dirty="0" err="1">
                <a:latin typeface="Franklin Gothic Book" pitchFamily="34" charset="0"/>
              </a:rPr>
              <a:t>qatlam</a:t>
            </a:r>
            <a:r>
              <a:rPr lang="en-US" sz="1400" dirty="0">
                <a:latin typeface="Franklin Gothic Book" pitchFamily="34" charset="0"/>
              </a:rPr>
              <a:t> </a:t>
            </a:r>
            <a:r>
              <a:rPr lang="en-US" sz="1400" dirty="0" err="1">
                <a:latin typeface="Franklin Gothic Book" pitchFamily="34" charset="0"/>
              </a:rPr>
              <a:t>oʻrtasida</a:t>
            </a:r>
            <a:r>
              <a:rPr lang="en-US" sz="1400" dirty="0">
                <a:latin typeface="Franklin Gothic Book" pitchFamily="34" charset="0"/>
              </a:rPr>
              <a:t> </a:t>
            </a:r>
            <a:r>
              <a:rPr lang="en-US" sz="1400" dirty="0" err="1">
                <a:latin typeface="Franklin Gothic Book" pitchFamily="34" charset="0"/>
              </a:rPr>
              <a:t>ehtiyotkorlik</a:t>
            </a:r>
            <a:r>
              <a:rPr lang="en-US" sz="1400" dirty="0">
                <a:latin typeface="Franklin Gothic Book" pitchFamily="34" charset="0"/>
              </a:rPr>
              <a:t> </a:t>
            </a:r>
            <a:r>
              <a:rPr lang="en-US" sz="1400" dirty="0" err="1">
                <a:latin typeface="Franklin Gothic Book" pitchFamily="34" charset="0"/>
              </a:rPr>
              <a:t>bilan</a:t>
            </a:r>
            <a:r>
              <a:rPr lang="en-US" sz="1400" dirty="0">
                <a:latin typeface="Franklin Gothic Book" pitchFamily="34" charset="0"/>
              </a:rPr>
              <a:t> </a:t>
            </a:r>
            <a:r>
              <a:rPr lang="en-US" sz="1400" dirty="0" err="1">
                <a:latin typeface="Franklin Gothic Book" pitchFamily="34" charset="0"/>
              </a:rPr>
              <a:t>ishlab</a:t>
            </a:r>
            <a:r>
              <a:rPr lang="en-US" sz="1400" dirty="0">
                <a:latin typeface="Franklin Gothic Book" pitchFamily="34" charset="0"/>
              </a:rPr>
              <a:t> </a:t>
            </a:r>
            <a:r>
              <a:rPr lang="en-US" sz="1400" dirty="0" err="1">
                <a:latin typeface="Franklin Gothic Book" pitchFamily="34" charset="0"/>
              </a:rPr>
              <a:t>chiqilgan</a:t>
            </a:r>
            <a:r>
              <a:rPr lang="en-US" sz="1400" dirty="0">
                <a:latin typeface="Franklin Gothic Book" pitchFamily="34" charset="0"/>
              </a:rPr>
              <a:t> </a:t>
            </a:r>
            <a:r>
              <a:rPr lang="en-US" sz="1400" dirty="0" err="1">
                <a:latin typeface="Franklin Gothic Book" pitchFamily="34" charset="0"/>
              </a:rPr>
              <a:t>kimyoviy</a:t>
            </a:r>
            <a:r>
              <a:rPr lang="en-US" sz="1400" dirty="0">
                <a:latin typeface="Franklin Gothic Book" pitchFamily="34" charset="0"/>
              </a:rPr>
              <a:t> </a:t>
            </a:r>
            <a:r>
              <a:rPr lang="en-US" sz="1400" dirty="0" err="1">
                <a:latin typeface="Franklin Gothic Book" pitchFamily="34" charset="0"/>
              </a:rPr>
              <a:t>va</a:t>
            </a:r>
            <a:r>
              <a:rPr lang="en-US" sz="1400" dirty="0">
                <a:latin typeface="Franklin Gothic Book" pitchFamily="34" charset="0"/>
              </a:rPr>
              <a:t> </a:t>
            </a:r>
            <a:r>
              <a:rPr lang="en-US" sz="1400" dirty="0" err="1">
                <a:latin typeface="Franklin Gothic Book" pitchFamily="34" charset="0"/>
              </a:rPr>
              <a:t>kimyoviy</a:t>
            </a:r>
            <a:r>
              <a:rPr lang="en-US" sz="1400" dirty="0">
                <a:latin typeface="Franklin Gothic Book" pitchFamily="34" charset="0"/>
              </a:rPr>
              <a:t> </a:t>
            </a:r>
            <a:r>
              <a:rPr lang="en-US" sz="1400" dirty="0" err="1">
                <a:latin typeface="Franklin Gothic Book" pitchFamily="34" charset="0"/>
              </a:rPr>
              <a:t>boʻlmagan</a:t>
            </a:r>
            <a:r>
              <a:rPr lang="en-US" sz="1400" dirty="0">
                <a:latin typeface="Franklin Gothic Book" pitchFamily="34" charset="0"/>
              </a:rPr>
              <a:t> </a:t>
            </a:r>
            <a:r>
              <a:rPr lang="en-US" sz="1400" dirty="0" err="1">
                <a:latin typeface="Franklin Gothic Book" pitchFamily="34" charset="0"/>
              </a:rPr>
              <a:t>aloqalar</a:t>
            </a:r>
            <a:r>
              <a:rPr lang="en-US" sz="1400" dirty="0">
                <a:latin typeface="Franklin Gothic Book" pitchFamily="34" charset="0"/>
              </a:rPr>
              <a:t> </a:t>
            </a:r>
            <a:r>
              <a:rPr lang="en-US" sz="1400" dirty="0" err="1">
                <a:latin typeface="Franklin Gothic Book" pitchFamily="34" charset="0"/>
              </a:rPr>
              <a:t>bilan</a:t>
            </a:r>
            <a:r>
              <a:rPr lang="en-US" sz="1400" dirty="0">
                <a:latin typeface="Franklin Gothic Book" pitchFamily="34" charset="0"/>
              </a:rPr>
              <a:t> </a:t>
            </a:r>
            <a:r>
              <a:rPr lang="en-US" sz="1400" dirty="0" err="1">
                <a:latin typeface="Franklin Gothic Book" pitchFamily="34" charset="0"/>
              </a:rPr>
              <a:t>atomik</a:t>
            </a:r>
            <a:r>
              <a:rPr lang="en-US" sz="1400" dirty="0">
                <a:latin typeface="Franklin Gothic Book" pitchFamily="34" charset="0"/>
              </a:rPr>
              <a:t> </a:t>
            </a:r>
            <a:r>
              <a:rPr lang="en-US" sz="1400" dirty="0" err="1">
                <a:latin typeface="Franklin Gothic Book" pitchFamily="34" charset="0"/>
              </a:rPr>
              <a:t>nozik</a:t>
            </a:r>
            <a:r>
              <a:rPr lang="en-US" sz="1400" dirty="0">
                <a:latin typeface="Franklin Gothic Book" pitchFamily="34" charset="0"/>
              </a:rPr>
              <a:t> </a:t>
            </a:r>
            <a:r>
              <a:rPr lang="en-US" sz="1400" dirty="0" err="1">
                <a:latin typeface="Franklin Gothic Book" pitchFamily="34" charset="0"/>
              </a:rPr>
              <a:t>qatlamlarga</a:t>
            </a:r>
            <a:r>
              <a:rPr lang="en-US" sz="1400" dirty="0">
                <a:latin typeface="Franklin Gothic Book" pitchFamily="34" charset="0"/>
              </a:rPr>
              <a:t> </a:t>
            </a:r>
            <a:r>
              <a:rPr lang="en-US" sz="1400" dirty="0" err="1">
                <a:latin typeface="Franklin Gothic Book" pitchFamily="34" charset="0"/>
              </a:rPr>
              <a:t>birlashtiriladi</a:t>
            </a:r>
            <a:r>
              <a:rPr lang="en-US" sz="1400" dirty="0">
                <a:latin typeface="Franklin Gothic Book" pitchFamily="34" charset="0"/>
              </a:rPr>
              <a:t>.</a:t>
            </a:r>
          </a:p>
          <a:p>
            <a:pPr algn="ctr"/>
            <a:r>
              <a:rPr lang="en-US" sz="1400" dirty="0" err="1">
                <a:latin typeface="Franklin Gothic Book" pitchFamily="34" charset="0"/>
              </a:rPr>
              <a:t>Qalinligi</a:t>
            </a:r>
            <a:r>
              <a:rPr lang="en-US" sz="1400" dirty="0">
                <a:latin typeface="Franklin Gothic Book" pitchFamily="34" charset="0"/>
              </a:rPr>
              <a:t> </a:t>
            </a:r>
            <a:r>
              <a:rPr lang="en-US" sz="1400" dirty="0" err="1">
                <a:latin typeface="Franklin Gothic Book" pitchFamily="34" charset="0"/>
              </a:rPr>
              <a:t>atigi</a:t>
            </a:r>
            <a:r>
              <a:rPr lang="en-US" sz="1400" dirty="0">
                <a:latin typeface="Franklin Gothic Book" pitchFamily="34" charset="0"/>
              </a:rPr>
              <a:t> 30 </a:t>
            </a:r>
            <a:r>
              <a:rPr lang="en-US" sz="1400" dirty="0" err="1">
                <a:latin typeface="Franklin Gothic Book" pitchFamily="34" charset="0"/>
              </a:rPr>
              <a:t>nanometr</a:t>
            </a:r>
            <a:r>
              <a:rPr lang="en-US" sz="1400" dirty="0">
                <a:latin typeface="Franklin Gothic Book" pitchFamily="34" charset="0"/>
              </a:rPr>
              <a:t> </a:t>
            </a:r>
            <a:r>
              <a:rPr lang="en-US" sz="1400" dirty="0" err="1">
                <a:latin typeface="Franklin Gothic Book" pitchFamily="34" charset="0"/>
              </a:rPr>
              <a:t>boʻlgan</a:t>
            </a:r>
            <a:r>
              <a:rPr lang="en-US" sz="1400" dirty="0">
                <a:latin typeface="Franklin Gothic Book" pitchFamily="34" charset="0"/>
              </a:rPr>
              <a:t> </a:t>
            </a:r>
            <a:r>
              <a:rPr lang="en-US" sz="1400" dirty="0" err="1">
                <a:latin typeface="Franklin Gothic Book" pitchFamily="34" charset="0"/>
              </a:rPr>
              <a:t>stek</a:t>
            </a:r>
            <a:r>
              <a:rPr lang="en-US" sz="1400" dirty="0">
                <a:latin typeface="Franklin Gothic Book" pitchFamily="34" charset="0"/>
              </a:rPr>
              <a:t> </a:t>
            </a:r>
            <a:r>
              <a:rPr lang="en-US" sz="1400" dirty="0" err="1">
                <a:latin typeface="Franklin Gothic Book" pitchFamily="34" charset="0"/>
              </a:rPr>
              <a:t>yaratish</a:t>
            </a:r>
            <a:r>
              <a:rPr lang="en-US" sz="1400" dirty="0">
                <a:latin typeface="Franklin Gothic Book" pitchFamily="34" charset="0"/>
              </a:rPr>
              <a:t> </a:t>
            </a:r>
            <a:r>
              <a:rPr lang="en-US" sz="1400" dirty="0" err="1">
                <a:latin typeface="Franklin Gothic Book" pitchFamily="34" charset="0"/>
              </a:rPr>
              <a:t>uchun</a:t>
            </a:r>
            <a:r>
              <a:rPr lang="en-US" sz="1400" dirty="0">
                <a:latin typeface="Franklin Gothic Book" pitchFamily="34" charset="0"/>
              </a:rPr>
              <a:t> </a:t>
            </a:r>
            <a:r>
              <a:rPr lang="en-US" sz="1400" dirty="0" err="1">
                <a:latin typeface="Franklin Gothic Book" pitchFamily="34" charset="0"/>
              </a:rPr>
              <a:t>ikkita</a:t>
            </a:r>
            <a:r>
              <a:rPr lang="en-US" sz="1400" dirty="0">
                <a:latin typeface="Franklin Gothic Book" pitchFamily="34" charset="0"/>
              </a:rPr>
              <a:t> </a:t>
            </a:r>
            <a:r>
              <a:rPr lang="en-US" sz="1400" dirty="0" err="1">
                <a:latin typeface="Franklin Gothic Book" pitchFamily="34" charset="0"/>
              </a:rPr>
              <a:t>tashqi</a:t>
            </a:r>
            <a:r>
              <a:rPr lang="en-US" sz="1400" dirty="0">
                <a:latin typeface="Franklin Gothic Book" pitchFamily="34" charset="0"/>
              </a:rPr>
              <a:t> 2D </a:t>
            </a:r>
            <a:r>
              <a:rPr lang="en-US" sz="1400" dirty="0" err="1">
                <a:latin typeface="Franklin Gothic Book" pitchFamily="34" charset="0"/>
              </a:rPr>
              <a:t>qatlam</a:t>
            </a:r>
            <a:r>
              <a:rPr lang="en-US" sz="1400" dirty="0">
                <a:latin typeface="Franklin Gothic Book" pitchFamily="34" charset="0"/>
              </a:rPr>
              <a:t> </a:t>
            </a:r>
            <a:r>
              <a:rPr lang="en-US" sz="1400" dirty="0" err="1">
                <a:latin typeface="Franklin Gothic Book" pitchFamily="34" charset="0"/>
              </a:rPr>
              <a:t>orasiga</a:t>
            </a:r>
            <a:r>
              <a:rPr lang="en-US" sz="1400" dirty="0">
                <a:latin typeface="Franklin Gothic Book" pitchFamily="34" charset="0"/>
              </a:rPr>
              <a:t> </a:t>
            </a:r>
            <a:r>
              <a:rPr lang="en-US" sz="1400" dirty="0" err="1">
                <a:latin typeface="Franklin Gothic Book" pitchFamily="34" charset="0"/>
              </a:rPr>
              <a:t>juda</a:t>
            </a:r>
            <a:r>
              <a:rPr lang="en-US" sz="1400" dirty="0">
                <a:latin typeface="Franklin Gothic Book" pitchFamily="34" charset="0"/>
              </a:rPr>
              <a:t> </a:t>
            </a:r>
            <a:r>
              <a:rPr lang="en-US" sz="1400" dirty="0" err="1">
                <a:latin typeface="Franklin Gothic Book" pitchFamily="34" charset="0"/>
              </a:rPr>
              <a:t>yupqa</a:t>
            </a:r>
            <a:r>
              <a:rPr lang="en-US" sz="1400" dirty="0">
                <a:latin typeface="Franklin Gothic Book" pitchFamily="34" charset="0"/>
              </a:rPr>
              <a:t> 3D </a:t>
            </a:r>
            <a:r>
              <a:rPr lang="en-US" sz="1400" dirty="0" err="1">
                <a:latin typeface="Franklin Gothic Book" pitchFamily="34" charset="0"/>
              </a:rPr>
              <a:t>yadro</a:t>
            </a:r>
            <a:r>
              <a:rPr lang="en-US" sz="1400" dirty="0">
                <a:latin typeface="Franklin Gothic Book" pitchFamily="34" charset="0"/>
              </a:rPr>
              <a:t> </a:t>
            </a:r>
            <a:r>
              <a:rPr lang="en-US" sz="1400" dirty="0" err="1">
                <a:latin typeface="Franklin Gothic Book" pitchFamily="34" charset="0"/>
              </a:rPr>
              <a:t>biriktirilgan</a:t>
            </a:r>
            <a:r>
              <a:rPr lang="en-US" sz="1400" dirty="0">
                <a:latin typeface="Franklin Gothic Book" pitchFamily="34" charset="0"/>
              </a:rPr>
              <a:t>. Bu </a:t>
            </a:r>
            <a:r>
              <a:rPr lang="en-US" sz="1400" dirty="0" err="1">
                <a:latin typeface="Franklin Gothic Book" pitchFamily="34" charset="0"/>
              </a:rPr>
              <a:t>oʻrtacha</a:t>
            </a:r>
            <a:r>
              <a:rPr lang="en-US" sz="1400" dirty="0">
                <a:latin typeface="Franklin Gothic Book" pitchFamily="34" charset="0"/>
              </a:rPr>
              <a:t> virus </a:t>
            </a:r>
            <a:r>
              <a:rPr lang="en-US" sz="1400" dirty="0" err="1">
                <a:latin typeface="Franklin Gothic Book" pitchFamily="34" charset="0"/>
              </a:rPr>
              <a:t>zarrachasining</a:t>
            </a:r>
            <a:r>
              <a:rPr lang="en-US" sz="1400" dirty="0">
                <a:latin typeface="Franklin Gothic Book" pitchFamily="34" charset="0"/>
              </a:rPr>
              <a:t> </a:t>
            </a:r>
            <a:r>
              <a:rPr lang="en-US" sz="1400" dirty="0" err="1">
                <a:latin typeface="Franklin Gothic Book" pitchFamily="34" charset="0"/>
              </a:rPr>
              <a:t>oʻndan</a:t>
            </a:r>
            <a:r>
              <a:rPr lang="en-US" sz="1400" dirty="0">
                <a:latin typeface="Franklin Gothic Book" pitchFamily="34" charset="0"/>
              </a:rPr>
              <a:t> </a:t>
            </a:r>
            <a:r>
              <a:rPr lang="en-US" sz="1400" dirty="0" err="1">
                <a:latin typeface="Franklin Gothic Book" pitchFamily="34" charset="0"/>
              </a:rPr>
              <a:t>bir</a:t>
            </a:r>
            <a:r>
              <a:rPr lang="en-US" sz="1400" dirty="0">
                <a:latin typeface="Franklin Gothic Book" pitchFamily="34" charset="0"/>
              </a:rPr>
              <a:t> </a:t>
            </a:r>
            <a:r>
              <a:rPr lang="en-US" sz="1400" dirty="0" err="1">
                <a:latin typeface="Franklin Gothic Book" pitchFamily="34" charset="0"/>
              </a:rPr>
              <a:t>qismidir</a:t>
            </a:r>
            <a:r>
              <a:rPr lang="en-US" sz="1400" dirty="0">
                <a:latin typeface="Franklin Gothic Book" pitchFamily="34" charset="0"/>
              </a:rPr>
              <a:t>. </a:t>
            </a:r>
            <a:r>
              <a:rPr lang="en-US" sz="1400" dirty="0" err="1">
                <a:latin typeface="Franklin Gothic Book" pitchFamily="34" charset="0"/>
              </a:rPr>
              <a:t>Laboratoriyada</a:t>
            </a:r>
            <a:r>
              <a:rPr lang="en-US" sz="1400" dirty="0">
                <a:latin typeface="Franklin Gothic Book" pitchFamily="34" charset="0"/>
              </a:rPr>
              <a:t> </a:t>
            </a:r>
            <a:r>
              <a:rPr lang="en-US" sz="1400" dirty="0" err="1">
                <a:latin typeface="Franklin Gothic Book" pitchFamily="34" charset="0"/>
              </a:rPr>
              <a:t>allaqachon</a:t>
            </a:r>
            <a:r>
              <a:rPr lang="en-US" sz="1400" dirty="0">
                <a:latin typeface="Franklin Gothic Book" pitchFamily="34" charset="0"/>
              </a:rPr>
              <a:t> 2D-materiallar </a:t>
            </a:r>
            <a:r>
              <a:rPr lang="en-US" sz="1400" dirty="0" err="1">
                <a:latin typeface="Franklin Gothic Book" pitchFamily="34" charset="0"/>
              </a:rPr>
              <a:t>yordamida</a:t>
            </a:r>
            <a:r>
              <a:rPr lang="en-US" sz="1400" dirty="0">
                <a:latin typeface="Franklin Gothic Book" pitchFamily="34" charset="0"/>
              </a:rPr>
              <a:t> </a:t>
            </a:r>
            <a:r>
              <a:rPr lang="en-US" sz="1400" dirty="0" err="1">
                <a:latin typeface="Franklin Gothic Book" pitchFamily="34" charset="0"/>
              </a:rPr>
              <a:t>yaratilgan</a:t>
            </a:r>
            <a:r>
              <a:rPr lang="en-US" sz="1400" dirty="0">
                <a:latin typeface="Franklin Gothic Book" pitchFamily="34" charset="0"/>
              </a:rPr>
              <a:t> </a:t>
            </a:r>
            <a:r>
              <a:rPr lang="en-US" sz="1400" dirty="0" err="1">
                <a:latin typeface="Franklin Gothic Book" pitchFamily="34" charset="0"/>
              </a:rPr>
              <a:t>innovatsiyalar</a:t>
            </a:r>
            <a:r>
              <a:rPr lang="en-US" sz="1400" dirty="0">
                <a:latin typeface="Franklin Gothic Book" pitchFamily="34" charset="0"/>
              </a:rPr>
              <a:t> </a:t>
            </a:r>
            <a:r>
              <a:rPr lang="en-US" sz="1400" dirty="0" err="1">
                <a:latin typeface="Franklin Gothic Book" pitchFamily="34" charset="0"/>
              </a:rPr>
              <a:t>asosida</a:t>
            </a:r>
            <a:r>
              <a:rPr lang="en-US" sz="1400" dirty="0">
                <a:latin typeface="Franklin Gothic Book" pitchFamily="34" charset="0"/>
              </a:rPr>
              <a:t>  </a:t>
            </a:r>
            <a:r>
              <a:rPr lang="en-US" sz="1400" dirty="0" err="1">
                <a:latin typeface="Franklin Gothic Book" pitchFamily="34" charset="0"/>
              </a:rPr>
              <a:t>yangi</a:t>
            </a:r>
            <a:r>
              <a:rPr lang="en-US" sz="1400" dirty="0">
                <a:latin typeface="Franklin Gothic Book" pitchFamily="34" charset="0"/>
              </a:rPr>
              <a:t> </a:t>
            </a:r>
            <a:r>
              <a:rPr lang="en-US" sz="1400" dirty="0" err="1">
                <a:latin typeface="Franklin Gothic Book" pitchFamily="34" charset="0"/>
              </a:rPr>
              <a:t>tuzilma</a:t>
            </a:r>
            <a:r>
              <a:rPr lang="en-US" sz="1400" dirty="0">
                <a:latin typeface="Franklin Gothic Book" pitchFamily="34" charset="0"/>
              </a:rPr>
              <a:t> </a:t>
            </a:r>
            <a:r>
              <a:rPr lang="en-US" sz="1400" dirty="0" err="1">
                <a:latin typeface="Franklin Gothic Book" pitchFamily="34" charset="0"/>
              </a:rPr>
              <a:t>yaratildi</a:t>
            </a:r>
            <a:r>
              <a:rPr lang="en-US" sz="1400" dirty="0">
                <a:latin typeface="Franklin Gothic Book" pitchFamily="34" charset="0"/>
              </a:rPr>
              <a:t>.</a:t>
            </a:r>
          </a:p>
        </p:txBody>
      </p:sp>
      <p:pic>
        <p:nvPicPr>
          <p:cNvPr id="11266" name="Picture 2" descr="Novel material supercharges innovation in electrostatic energy storage -  The Source - Washington University in St. Louis"/>
          <p:cNvPicPr>
            <a:picLocks noChangeAspect="1" noChangeArrowheads="1"/>
          </p:cNvPicPr>
          <p:nvPr/>
        </p:nvPicPr>
        <p:blipFill rotWithShape="1">
          <a:blip r:embed="rId4">
            <a:extLst>
              <a:ext uri="{28A0092B-C50C-407E-A947-70E740481C1C}">
                <a14:useLocalDpi xmlns:a14="http://schemas.microsoft.com/office/drawing/2010/main" val="0"/>
              </a:ext>
            </a:extLst>
          </a:blip>
          <a:srcRect b="9270"/>
          <a:stretch/>
        </p:blipFill>
        <p:spPr bwMode="auto">
          <a:xfrm>
            <a:off x="-459581" y="2854114"/>
            <a:ext cx="7777162" cy="470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77323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24150</TotalTime>
  <Words>1411</Words>
  <Application>Microsoft Office PowerPoint</Application>
  <PresentationFormat>Лист A4 (210x297 мм)</PresentationFormat>
  <Paragraphs>98</Paragraphs>
  <Slides>13</Slides>
  <Notes>13</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Презентация PowerPoint</vt:lpstr>
      <vt:lpstr> </vt:lpstr>
      <vt:lpstr> </vt:lpstr>
      <vt:lpstr> </vt:lpstr>
      <vt:lpstr> </vt:lpstr>
      <vt:lpstr> </vt:lpstr>
      <vt:lpstr> </vt:lpstr>
      <vt:lpstr>Презентация PowerPoint</vt:lpstr>
      <vt:lpstr> </vt:lpstr>
      <vt:lpstr> </vt:lpstr>
      <vt:lpstr> </vt:lpstr>
      <vt:lpstr>Презентация PowerPoint</vt:lpstr>
      <vt:lpstr>Презентация PowerPoint</vt:lpstr>
    </vt:vector>
  </TitlesOfParts>
  <Company>Reanimator Extreme Edition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ASER</dc:creator>
  <cp:lastModifiedBy>Пользователь</cp:lastModifiedBy>
  <cp:revision>2238</cp:revision>
  <dcterms:created xsi:type="dcterms:W3CDTF">2020-04-06T14:35:48Z</dcterms:created>
  <dcterms:modified xsi:type="dcterms:W3CDTF">2024-05-25T14:34:43Z</dcterms:modified>
</cp:coreProperties>
</file>