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Lst>
  <p:notesMasterIdLst>
    <p:notesMasterId r:id="rId15"/>
  </p:notesMasterIdLst>
  <p:sldIdLst>
    <p:sldId id="299" r:id="rId3"/>
    <p:sldId id="417" r:id="rId4"/>
    <p:sldId id="465" r:id="rId5"/>
    <p:sldId id="466" r:id="rId6"/>
    <p:sldId id="467" r:id="rId7"/>
    <p:sldId id="468" r:id="rId8"/>
    <p:sldId id="469" r:id="rId9"/>
    <p:sldId id="426" r:id="rId10"/>
    <p:sldId id="463" r:id="rId11"/>
    <p:sldId id="461" r:id="rId12"/>
    <p:sldId id="462" r:id="rId13"/>
    <p:sldId id="454" r:id="rId14"/>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84902" autoAdjust="0"/>
  </p:normalViewPr>
  <p:slideViewPr>
    <p:cSldViewPr>
      <p:cViewPr>
        <p:scale>
          <a:sx n="76" d="100"/>
          <a:sy n="76" d="100"/>
        </p:scale>
        <p:origin x="-12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10189568"/>
        <c:axId val="116141056"/>
      </c:barChart>
      <c:catAx>
        <c:axId val="110189568"/>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116141056"/>
        <c:crosses val="autoZero"/>
        <c:auto val="1"/>
        <c:lblAlgn val="ctr"/>
        <c:lblOffset val="100"/>
        <c:tickLblSkip val="1"/>
        <c:tickMarkSkip val="1"/>
        <c:noMultiLvlLbl val="0"/>
      </c:catAx>
      <c:valAx>
        <c:axId val="116141056"/>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110189568"/>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DB71-BDFB-419F-A4F4-2D1C0214C65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BA2666FA-2819-4F8D-B325-19F8E32CFFDC}">
      <dgm:prSet phldrT="[Text]"/>
      <dgm:spPr/>
      <dgm:t>
        <a:bodyPr/>
        <a:lstStyle/>
        <a:p>
          <a:r>
            <a:rPr lang="ru-RU" b="1" dirty="0" smtClean="0">
              <a:solidFill>
                <a:srgbClr val="002060"/>
              </a:solidFill>
            </a:rPr>
            <a:t>Список журналов издающихся внутри страны, одобренных министерствами для публикаций</a:t>
          </a:r>
          <a:endParaRPr lang="en-US" b="1" dirty="0">
            <a:solidFill>
              <a:srgbClr val="002060"/>
            </a:solidFill>
          </a:endParaRPr>
        </a:p>
      </dgm:t>
    </dgm:pt>
    <dgm:pt modelId="{B1432F8F-90FD-467E-B92F-1EB0E18502F3}" type="parTrans" cxnId="{AFBA2A6A-D585-4F9D-B265-DDED8203288C}">
      <dgm:prSet/>
      <dgm:spPr/>
      <dgm:t>
        <a:bodyPr/>
        <a:lstStyle/>
        <a:p>
          <a:endParaRPr lang="en-US" b="1">
            <a:solidFill>
              <a:schemeClr val="tx2">
                <a:lumMod val="75000"/>
              </a:schemeClr>
            </a:solidFill>
          </a:endParaRPr>
        </a:p>
      </dgm:t>
    </dgm:pt>
    <dgm:pt modelId="{8673C038-B8F7-4BCF-A2AD-AD08DD728847}" type="sibTrans" cxnId="{AFBA2A6A-D585-4F9D-B265-DDED8203288C}">
      <dgm:prSet/>
      <dgm:spPr/>
      <dgm:t>
        <a:bodyPr/>
        <a:lstStyle/>
        <a:p>
          <a:endParaRPr lang="en-US" b="1">
            <a:solidFill>
              <a:schemeClr val="tx2">
                <a:lumMod val="75000"/>
              </a:schemeClr>
            </a:solidFill>
          </a:endParaRPr>
        </a:p>
      </dgm:t>
    </dgm:pt>
    <dgm:pt modelId="{364E56DD-0BF4-4141-86F6-510B8CECC953}">
      <dgm:prSet phldrT="[Text]"/>
      <dgm:spPr/>
      <dgm:t>
        <a:bodyPr/>
        <a:lstStyle/>
        <a:p>
          <a:r>
            <a:rPr lang="ru-RU" b="1" smtClean="0"/>
            <a:t>2</a:t>
          </a:r>
          <a:endParaRPr lang="en-US" b="1" dirty="0"/>
        </a:p>
      </dgm:t>
    </dgm:pt>
    <dgm:pt modelId="{4CFE5DBE-BF47-4021-B175-B4526FD085E3}" type="parTrans" cxnId="{00EBB6FE-A7DD-48D4-A46A-CA5B3083C106}">
      <dgm:prSet/>
      <dgm:spPr/>
      <dgm:t>
        <a:bodyPr/>
        <a:lstStyle/>
        <a:p>
          <a:endParaRPr lang="en-US" b="1">
            <a:solidFill>
              <a:schemeClr val="tx2">
                <a:lumMod val="75000"/>
              </a:schemeClr>
            </a:solidFill>
          </a:endParaRPr>
        </a:p>
      </dgm:t>
    </dgm:pt>
    <dgm:pt modelId="{1E30567D-6D5D-4FF2-8F3D-E632A87E4467}" type="sibTrans" cxnId="{00EBB6FE-A7DD-48D4-A46A-CA5B3083C106}">
      <dgm:prSet/>
      <dgm:spPr/>
      <dgm:t>
        <a:bodyPr/>
        <a:lstStyle/>
        <a:p>
          <a:endParaRPr lang="en-US" b="1">
            <a:solidFill>
              <a:schemeClr val="tx2">
                <a:lumMod val="75000"/>
              </a:schemeClr>
            </a:solidFill>
          </a:endParaRPr>
        </a:p>
      </dgm:t>
    </dgm:pt>
    <dgm:pt modelId="{C221276C-FEF5-4D8E-AEEE-CAED07FE30E3}">
      <dgm:prSet phldrT="[Text]"/>
      <dgm:spPr/>
      <dgm:t>
        <a:bodyPr/>
        <a:lstStyle/>
        <a:p>
          <a:r>
            <a:rPr lang="ru-RU" b="1" dirty="0" smtClean="0">
              <a:solidFill>
                <a:srgbClr val="002060"/>
              </a:solidFill>
            </a:rPr>
            <a:t>Список журналов, индексируемых в </a:t>
          </a:r>
          <a:r>
            <a:rPr lang="en-US" b="1" dirty="0" err="1" smtClean="0">
              <a:solidFill>
                <a:srgbClr val="002060"/>
              </a:solidFill>
            </a:rPr>
            <a:t>Clarivate</a:t>
          </a:r>
          <a:r>
            <a:rPr lang="en-US" b="1" dirty="0" smtClean="0">
              <a:solidFill>
                <a:srgbClr val="002060"/>
              </a:solidFill>
            </a:rPr>
            <a:t> Analytics (Thomson Reuters) </a:t>
          </a:r>
          <a:r>
            <a:rPr lang="ru-RU" b="1" dirty="0" smtClean="0">
              <a:solidFill>
                <a:srgbClr val="002060"/>
              </a:solidFill>
            </a:rPr>
            <a:t>и имеющих импакт-фактор (входят около 16 000 научных журналов)</a:t>
          </a:r>
          <a:endParaRPr lang="en-US" b="1" dirty="0">
            <a:solidFill>
              <a:srgbClr val="002060"/>
            </a:solidFill>
          </a:endParaRPr>
        </a:p>
      </dgm:t>
    </dgm:pt>
    <dgm:pt modelId="{E285D9FD-CE66-42B6-A325-2C0C151458A9}" type="parTrans" cxnId="{06ECDCC2-099B-4247-A77A-72F9830B4638}">
      <dgm:prSet/>
      <dgm:spPr/>
      <dgm:t>
        <a:bodyPr/>
        <a:lstStyle/>
        <a:p>
          <a:endParaRPr lang="en-US" b="1">
            <a:solidFill>
              <a:schemeClr val="tx2">
                <a:lumMod val="75000"/>
              </a:schemeClr>
            </a:solidFill>
          </a:endParaRPr>
        </a:p>
      </dgm:t>
    </dgm:pt>
    <dgm:pt modelId="{182DB465-3418-4B54-8271-2869F6903238}" type="sibTrans" cxnId="{06ECDCC2-099B-4247-A77A-72F9830B4638}">
      <dgm:prSet/>
      <dgm:spPr/>
      <dgm:t>
        <a:bodyPr/>
        <a:lstStyle/>
        <a:p>
          <a:endParaRPr lang="en-US" b="1">
            <a:solidFill>
              <a:schemeClr val="tx2">
                <a:lumMod val="75000"/>
              </a:schemeClr>
            </a:solidFill>
          </a:endParaRPr>
        </a:p>
      </dgm:t>
    </dgm:pt>
    <dgm:pt modelId="{74AE8510-E254-44BA-8685-3CE7A5E18663}">
      <dgm:prSet phldrT="[Text]"/>
      <dgm:spPr/>
      <dgm:t>
        <a:bodyPr/>
        <a:lstStyle/>
        <a:p>
          <a:r>
            <a:rPr lang="ru-RU" b="1" smtClean="0"/>
            <a:t>3</a:t>
          </a:r>
          <a:endParaRPr lang="en-US" b="1" dirty="0"/>
        </a:p>
      </dgm:t>
    </dgm:pt>
    <dgm:pt modelId="{8EC809EE-2D58-4A3B-A542-60270F242B26}" type="parTrans" cxnId="{84F560EA-478B-4174-9979-CD2A4A3A63AC}">
      <dgm:prSet/>
      <dgm:spPr/>
      <dgm:t>
        <a:bodyPr/>
        <a:lstStyle/>
        <a:p>
          <a:endParaRPr lang="en-US" b="1">
            <a:solidFill>
              <a:schemeClr val="tx2">
                <a:lumMod val="75000"/>
              </a:schemeClr>
            </a:solidFill>
          </a:endParaRPr>
        </a:p>
      </dgm:t>
    </dgm:pt>
    <dgm:pt modelId="{6AD682CF-31E2-427E-9290-61DA98591BF4}" type="sibTrans" cxnId="{84F560EA-478B-4174-9979-CD2A4A3A63AC}">
      <dgm:prSet/>
      <dgm:spPr/>
      <dgm:t>
        <a:bodyPr/>
        <a:lstStyle/>
        <a:p>
          <a:endParaRPr lang="en-US" b="1">
            <a:solidFill>
              <a:schemeClr val="tx2">
                <a:lumMod val="75000"/>
              </a:schemeClr>
            </a:solidFill>
          </a:endParaRPr>
        </a:p>
      </dgm:t>
    </dgm:pt>
    <dgm:pt modelId="{A3F90977-8760-4E4C-8EB0-1E9A0628085A}">
      <dgm:prSet phldrT="[Text]"/>
      <dgm:spPr/>
      <dgm:t>
        <a:bodyPr/>
        <a:lstStyle/>
        <a:p>
          <a:r>
            <a:rPr lang="ru-RU" b="1" dirty="0" smtClean="0">
              <a:solidFill>
                <a:srgbClr val="002060"/>
              </a:solidFill>
            </a:rPr>
            <a:t>Список журналов, индексируемых в </a:t>
          </a:r>
          <a:r>
            <a:rPr lang="en-US" b="1" dirty="0" smtClean="0">
              <a:solidFill>
                <a:srgbClr val="002060"/>
              </a:solidFill>
            </a:rPr>
            <a:t>Scopus</a:t>
          </a:r>
          <a:r>
            <a:rPr lang="ru-RU" b="1" dirty="0" smtClean="0">
              <a:solidFill>
                <a:srgbClr val="002060"/>
              </a:solidFill>
            </a:rPr>
            <a:t> (входят около 21 000 научных журналов</a:t>
          </a:r>
          <a:r>
            <a:rPr lang="en-US" b="1" dirty="0" smtClean="0">
              <a:solidFill>
                <a:srgbClr val="002060"/>
              </a:solidFill>
            </a:rPr>
            <a:t>)</a:t>
          </a:r>
          <a:endParaRPr lang="en-US" b="1" dirty="0">
            <a:solidFill>
              <a:srgbClr val="002060"/>
            </a:solidFill>
          </a:endParaRPr>
        </a:p>
      </dgm:t>
    </dgm:pt>
    <dgm:pt modelId="{0B2C9918-763C-4CBD-A76F-6B6A81819742}" type="parTrans" cxnId="{79CA4E29-C921-43EB-B019-FF0319B7D46F}">
      <dgm:prSet/>
      <dgm:spPr/>
      <dgm:t>
        <a:bodyPr/>
        <a:lstStyle/>
        <a:p>
          <a:endParaRPr lang="en-US" b="1">
            <a:solidFill>
              <a:schemeClr val="tx2">
                <a:lumMod val="75000"/>
              </a:schemeClr>
            </a:solidFill>
          </a:endParaRPr>
        </a:p>
      </dgm:t>
    </dgm:pt>
    <dgm:pt modelId="{D2E525D0-9ACC-4FDC-A952-6267855A1598}" type="sibTrans" cxnId="{79CA4E29-C921-43EB-B019-FF0319B7D46F}">
      <dgm:prSet/>
      <dgm:spPr/>
      <dgm:t>
        <a:bodyPr/>
        <a:lstStyle/>
        <a:p>
          <a:endParaRPr lang="en-US" b="1">
            <a:solidFill>
              <a:schemeClr val="tx2">
                <a:lumMod val="75000"/>
              </a:schemeClr>
            </a:solidFill>
          </a:endParaRPr>
        </a:p>
      </dgm:t>
    </dgm:pt>
    <dgm:pt modelId="{B241568E-76E3-4C6C-B423-6DFCF70CEF66}">
      <dgm:prSet phldrT="[Text]"/>
      <dgm:spPr/>
      <dgm:t>
        <a:bodyPr/>
        <a:lstStyle/>
        <a:p>
          <a:r>
            <a:rPr lang="ru-RU" b="1" smtClean="0"/>
            <a:t>1</a:t>
          </a:r>
          <a:endParaRPr lang="en-US" b="1" dirty="0"/>
        </a:p>
      </dgm:t>
    </dgm:pt>
    <dgm:pt modelId="{154600F4-05C6-4E21-BF44-948304DF937B}" type="sibTrans" cxnId="{630E580C-459A-49A3-9266-785041D254EF}">
      <dgm:prSet/>
      <dgm:spPr/>
      <dgm:t>
        <a:bodyPr/>
        <a:lstStyle/>
        <a:p>
          <a:endParaRPr lang="en-US" b="1">
            <a:solidFill>
              <a:schemeClr val="tx2">
                <a:lumMod val="75000"/>
              </a:schemeClr>
            </a:solidFill>
          </a:endParaRPr>
        </a:p>
      </dgm:t>
    </dgm:pt>
    <dgm:pt modelId="{07A5DA93-7C75-486E-9A0B-C58AD0F4E752}" type="parTrans" cxnId="{630E580C-459A-49A3-9266-785041D254EF}">
      <dgm:prSet/>
      <dgm:spPr/>
      <dgm:t>
        <a:bodyPr/>
        <a:lstStyle/>
        <a:p>
          <a:endParaRPr lang="en-US" b="1">
            <a:solidFill>
              <a:schemeClr val="tx2">
                <a:lumMod val="75000"/>
              </a:schemeClr>
            </a:solidFill>
          </a:endParaRPr>
        </a:p>
      </dgm:t>
    </dgm:pt>
    <dgm:pt modelId="{59525E74-DE32-42E7-A7CE-5078E2603FB7}" type="pres">
      <dgm:prSet presAssocID="{9A52DB71-BDFB-419F-A4F4-2D1C0214C653}" presName="Name0" presStyleCnt="0">
        <dgm:presLayoutVars>
          <dgm:dir/>
          <dgm:animLvl val="lvl"/>
          <dgm:resizeHandles/>
        </dgm:presLayoutVars>
      </dgm:prSet>
      <dgm:spPr/>
      <dgm:t>
        <a:bodyPr/>
        <a:lstStyle/>
        <a:p>
          <a:endParaRPr lang="en-US"/>
        </a:p>
      </dgm:t>
    </dgm:pt>
    <dgm:pt modelId="{73AB7355-3371-4E9A-80F1-29B20C06A469}" type="pres">
      <dgm:prSet presAssocID="{B241568E-76E3-4C6C-B423-6DFCF70CEF66}" presName="linNode" presStyleCnt="0"/>
      <dgm:spPr/>
    </dgm:pt>
    <dgm:pt modelId="{381B0B03-8BD1-4074-90A7-6B7C0AE70C20}" type="pres">
      <dgm:prSet presAssocID="{B241568E-76E3-4C6C-B423-6DFCF70CEF66}" presName="parentShp" presStyleLbl="node1" presStyleIdx="0" presStyleCnt="3" custScaleX="24862">
        <dgm:presLayoutVars>
          <dgm:bulletEnabled val="1"/>
        </dgm:presLayoutVars>
      </dgm:prSet>
      <dgm:spPr/>
      <dgm:t>
        <a:bodyPr/>
        <a:lstStyle/>
        <a:p>
          <a:endParaRPr lang="en-US"/>
        </a:p>
      </dgm:t>
    </dgm:pt>
    <dgm:pt modelId="{7A5B280D-192C-4AC4-9FC3-C65EAECFBBB8}" type="pres">
      <dgm:prSet presAssocID="{B241568E-76E3-4C6C-B423-6DFCF70CEF66}" presName="childShp" presStyleLbl="bgAccFollowNode1" presStyleIdx="0" presStyleCnt="3" custScaleX="155934">
        <dgm:presLayoutVars>
          <dgm:bulletEnabled val="1"/>
        </dgm:presLayoutVars>
      </dgm:prSet>
      <dgm:spPr/>
      <dgm:t>
        <a:bodyPr/>
        <a:lstStyle/>
        <a:p>
          <a:endParaRPr lang="en-US"/>
        </a:p>
      </dgm:t>
    </dgm:pt>
    <dgm:pt modelId="{1D4654A5-A24B-44BC-BAEE-B2F29B5A9C67}" type="pres">
      <dgm:prSet presAssocID="{154600F4-05C6-4E21-BF44-948304DF937B}" presName="spacing" presStyleCnt="0"/>
      <dgm:spPr/>
    </dgm:pt>
    <dgm:pt modelId="{094FFB86-0D35-4EA3-B8D8-D1AB0B2FE11C}" type="pres">
      <dgm:prSet presAssocID="{364E56DD-0BF4-4141-86F6-510B8CECC953}" presName="linNode" presStyleCnt="0"/>
      <dgm:spPr/>
    </dgm:pt>
    <dgm:pt modelId="{9EAA8A04-CD2E-4141-9213-4679CBD43F30}" type="pres">
      <dgm:prSet presAssocID="{364E56DD-0BF4-4141-86F6-510B8CECC953}" presName="parentShp" presStyleLbl="node1" presStyleIdx="1" presStyleCnt="3" custScaleX="26681" custLinFactNeighborX="647" custLinFactNeighborY="-5213">
        <dgm:presLayoutVars>
          <dgm:bulletEnabled val="1"/>
        </dgm:presLayoutVars>
      </dgm:prSet>
      <dgm:spPr/>
      <dgm:t>
        <a:bodyPr/>
        <a:lstStyle/>
        <a:p>
          <a:endParaRPr lang="en-US"/>
        </a:p>
      </dgm:t>
    </dgm:pt>
    <dgm:pt modelId="{FFE95ED1-1477-40E9-B2EA-C59EDF96D7EF}" type="pres">
      <dgm:prSet presAssocID="{364E56DD-0BF4-4141-86F6-510B8CECC953}" presName="childShp" presStyleLbl="bgAccFollowNode1" presStyleIdx="1" presStyleCnt="3" custScaleX="166667">
        <dgm:presLayoutVars>
          <dgm:bulletEnabled val="1"/>
        </dgm:presLayoutVars>
      </dgm:prSet>
      <dgm:spPr/>
      <dgm:t>
        <a:bodyPr/>
        <a:lstStyle/>
        <a:p>
          <a:endParaRPr lang="en-US"/>
        </a:p>
      </dgm:t>
    </dgm:pt>
    <dgm:pt modelId="{23A4C86B-54D6-4EEB-A20B-8621D74E5236}" type="pres">
      <dgm:prSet presAssocID="{1E30567D-6D5D-4FF2-8F3D-E632A87E4467}" presName="spacing" presStyleCnt="0"/>
      <dgm:spPr/>
    </dgm:pt>
    <dgm:pt modelId="{9226ABF4-6FDD-4FE2-80E8-305CEE73FB2F}" type="pres">
      <dgm:prSet presAssocID="{74AE8510-E254-44BA-8685-3CE7A5E18663}" presName="linNode" presStyleCnt="0"/>
      <dgm:spPr/>
    </dgm:pt>
    <dgm:pt modelId="{E40E67C2-23C2-4683-9EA0-717CA155E014}" type="pres">
      <dgm:prSet presAssocID="{74AE8510-E254-44BA-8685-3CE7A5E18663}" presName="parentShp" presStyleLbl="node1" presStyleIdx="2" presStyleCnt="3" custScaleX="23073">
        <dgm:presLayoutVars>
          <dgm:bulletEnabled val="1"/>
        </dgm:presLayoutVars>
      </dgm:prSet>
      <dgm:spPr/>
      <dgm:t>
        <a:bodyPr/>
        <a:lstStyle/>
        <a:p>
          <a:endParaRPr lang="en-US"/>
        </a:p>
      </dgm:t>
    </dgm:pt>
    <dgm:pt modelId="{1BFE37FC-0D95-4DE4-B529-8E3519F6BD22}" type="pres">
      <dgm:prSet presAssocID="{74AE8510-E254-44BA-8685-3CE7A5E18663}" presName="childShp" presStyleLbl="bgAccFollowNode1" presStyleIdx="2" presStyleCnt="3" custScaleX="151225" custLinFactNeighborX="-224" custLinFactNeighborY="19379">
        <dgm:presLayoutVars>
          <dgm:bulletEnabled val="1"/>
        </dgm:presLayoutVars>
      </dgm:prSet>
      <dgm:spPr/>
      <dgm:t>
        <a:bodyPr/>
        <a:lstStyle/>
        <a:p>
          <a:endParaRPr lang="en-US"/>
        </a:p>
      </dgm:t>
    </dgm:pt>
  </dgm:ptLst>
  <dgm:cxnLst>
    <dgm:cxn modelId="{9CC73078-2BC2-4650-9AFB-6590EC5920E3}" type="presOf" srcId="{A3F90977-8760-4E4C-8EB0-1E9A0628085A}" destId="{1BFE37FC-0D95-4DE4-B529-8E3519F6BD22}" srcOrd="0" destOrd="0" presId="urn:microsoft.com/office/officeart/2005/8/layout/vList6"/>
    <dgm:cxn modelId="{630E580C-459A-49A3-9266-785041D254EF}" srcId="{9A52DB71-BDFB-419F-A4F4-2D1C0214C653}" destId="{B241568E-76E3-4C6C-B423-6DFCF70CEF66}" srcOrd="0" destOrd="0" parTransId="{07A5DA93-7C75-486E-9A0B-C58AD0F4E752}" sibTransId="{154600F4-05C6-4E21-BF44-948304DF937B}"/>
    <dgm:cxn modelId="{06ECDCC2-099B-4247-A77A-72F9830B4638}" srcId="{364E56DD-0BF4-4141-86F6-510B8CECC953}" destId="{C221276C-FEF5-4D8E-AEEE-CAED07FE30E3}" srcOrd="0" destOrd="0" parTransId="{E285D9FD-CE66-42B6-A325-2C0C151458A9}" sibTransId="{182DB465-3418-4B54-8271-2869F6903238}"/>
    <dgm:cxn modelId="{84F560EA-478B-4174-9979-CD2A4A3A63AC}" srcId="{9A52DB71-BDFB-419F-A4F4-2D1C0214C653}" destId="{74AE8510-E254-44BA-8685-3CE7A5E18663}" srcOrd="2" destOrd="0" parTransId="{8EC809EE-2D58-4A3B-A542-60270F242B26}" sibTransId="{6AD682CF-31E2-427E-9290-61DA98591BF4}"/>
    <dgm:cxn modelId="{AFBA2A6A-D585-4F9D-B265-DDED8203288C}" srcId="{B241568E-76E3-4C6C-B423-6DFCF70CEF66}" destId="{BA2666FA-2819-4F8D-B325-19F8E32CFFDC}" srcOrd="0" destOrd="0" parTransId="{B1432F8F-90FD-467E-B92F-1EB0E18502F3}" sibTransId="{8673C038-B8F7-4BCF-A2AD-AD08DD728847}"/>
    <dgm:cxn modelId="{00EBB6FE-A7DD-48D4-A46A-CA5B3083C106}" srcId="{9A52DB71-BDFB-419F-A4F4-2D1C0214C653}" destId="{364E56DD-0BF4-4141-86F6-510B8CECC953}" srcOrd="1" destOrd="0" parTransId="{4CFE5DBE-BF47-4021-B175-B4526FD085E3}" sibTransId="{1E30567D-6D5D-4FF2-8F3D-E632A87E4467}"/>
    <dgm:cxn modelId="{F8DF541F-C12E-4205-9FFE-AEB776301D91}" type="presOf" srcId="{B241568E-76E3-4C6C-B423-6DFCF70CEF66}" destId="{381B0B03-8BD1-4074-90A7-6B7C0AE70C20}" srcOrd="0" destOrd="0" presId="urn:microsoft.com/office/officeart/2005/8/layout/vList6"/>
    <dgm:cxn modelId="{40AA7B8B-6E27-4044-B9B4-A0FE60830480}" type="presOf" srcId="{9A52DB71-BDFB-419F-A4F4-2D1C0214C653}" destId="{59525E74-DE32-42E7-A7CE-5078E2603FB7}" srcOrd="0" destOrd="0" presId="urn:microsoft.com/office/officeart/2005/8/layout/vList6"/>
    <dgm:cxn modelId="{E25C4201-AC2B-4EC3-9039-EAB3F95D3204}" type="presOf" srcId="{364E56DD-0BF4-4141-86F6-510B8CECC953}" destId="{9EAA8A04-CD2E-4141-9213-4679CBD43F30}" srcOrd="0" destOrd="0" presId="urn:microsoft.com/office/officeart/2005/8/layout/vList6"/>
    <dgm:cxn modelId="{18F46FEC-5678-4FB2-973E-CF0CB836FCEE}" type="presOf" srcId="{C221276C-FEF5-4D8E-AEEE-CAED07FE30E3}" destId="{FFE95ED1-1477-40E9-B2EA-C59EDF96D7EF}" srcOrd="0" destOrd="0" presId="urn:microsoft.com/office/officeart/2005/8/layout/vList6"/>
    <dgm:cxn modelId="{C6AA8751-0912-4517-B7E1-EC4A004E28D7}" type="presOf" srcId="{74AE8510-E254-44BA-8685-3CE7A5E18663}" destId="{E40E67C2-23C2-4683-9EA0-717CA155E014}" srcOrd="0" destOrd="0" presId="urn:microsoft.com/office/officeart/2005/8/layout/vList6"/>
    <dgm:cxn modelId="{79CA4E29-C921-43EB-B019-FF0319B7D46F}" srcId="{74AE8510-E254-44BA-8685-3CE7A5E18663}" destId="{A3F90977-8760-4E4C-8EB0-1E9A0628085A}" srcOrd="0" destOrd="0" parTransId="{0B2C9918-763C-4CBD-A76F-6B6A81819742}" sibTransId="{D2E525D0-9ACC-4FDC-A952-6267855A1598}"/>
    <dgm:cxn modelId="{7AD90DCD-747A-460B-92DF-E726D9E302DD}" type="presOf" srcId="{BA2666FA-2819-4F8D-B325-19F8E32CFFDC}" destId="{7A5B280D-192C-4AC4-9FC3-C65EAECFBBB8}" srcOrd="0" destOrd="0" presId="urn:microsoft.com/office/officeart/2005/8/layout/vList6"/>
    <dgm:cxn modelId="{F9E325E3-E022-4E28-88BF-990A0376DA4E}" type="presParOf" srcId="{59525E74-DE32-42E7-A7CE-5078E2603FB7}" destId="{73AB7355-3371-4E9A-80F1-29B20C06A469}" srcOrd="0" destOrd="0" presId="urn:microsoft.com/office/officeart/2005/8/layout/vList6"/>
    <dgm:cxn modelId="{BBB1CB29-1704-4D6F-9503-37E233DB60A1}" type="presParOf" srcId="{73AB7355-3371-4E9A-80F1-29B20C06A469}" destId="{381B0B03-8BD1-4074-90A7-6B7C0AE70C20}" srcOrd="0" destOrd="0" presId="urn:microsoft.com/office/officeart/2005/8/layout/vList6"/>
    <dgm:cxn modelId="{DB5EA081-7105-467A-8D19-2EA072B0BC16}" type="presParOf" srcId="{73AB7355-3371-4E9A-80F1-29B20C06A469}" destId="{7A5B280D-192C-4AC4-9FC3-C65EAECFBBB8}" srcOrd="1" destOrd="0" presId="urn:microsoft.com/office/officeart/2005/8/layout/vList6"/>
    <dgm:cxn modelId="{D89176B6-7FD4-43FA-B416-F5DFF575061C}" type="presParOf" srcId="{59525E74-DE32-42E7-A7CE-5078E2603FB7}" destId="{1D4654A5-A24B-44BC-BAEE-B2F29B5A9C67}" srcOrd="1" destOrd="0" presId="urn:microsoft.com/office/officeart/2005/8/layout/vList6"/>
    <dgm:cxn modelId="{8240C767-684D-4038-9927-3B8281B50A78}" type="presParOf" srcId="{59525E74-DE32-42E7-A7CE-5078E2603FB7}" destId="{094FFB86-0D35-4EA3-B8D8-D1AB0B2FE11C}" srcOrd="2" destOrd="0" presId="urn:microsoft.com/office/officeart/2005/8/layout/vList6"/>
    <dgm:cxn modelId="{67960DA4-862B-4B67-B078-26A63710D65B}" type="presParOf" srcId="{094FFB86-0D35-4EA3-B8D8-D1AB0B2FE11C}" destId="{9EAA8A04-CD2E-4141-9213-4679CBD43F30}" srcOrd="0" destOrd="0" presId="urn:microsoft.com/office/officeart/2005/8/layout/vList6"/>
    <dgm:cxn modelId="{45790D8F-B96B-4BC0-8300-9AD9FB98DA13}" type="presParOf" srcId="{094FFB86-0D35-4EA3-B8D8-D1AB0B2FE11C}" destId="{FFE95ED1-1477-40E9-B2EA-C59EDF96D7EF}" srcOrd="1" destOrd="0" presId="urn:microsoft.com/office/officeart/2005/8/layout/vList6"/>
    <dgm:cxn modelId="{AB8AA0AD-89EC-4BA3-B7D0-F8D5D71F9757}" type="presParOf" srcId="{59525E74-DE32-42E7-A7CE-5078E2603FB7}" destId="{23A4C86B-54D6-4EEB-A20B-8621D74E5236}" srcOrd="3" destOrd="0" presId="urn:microsoft.com/office/officeart/2005/8/layout/vList6"/>
    <dgm:cxn modelId="{26A15B65-76BA-4AB4-AB18-71B450F025D8}" type="presParOf" srcId="{59525E74-DE32-42E7-A7CE-5078E2603FB7}" destId="{9226ABF4-6FDD-4FE2-80E8-305CEE73FB2F}" srcOrd="4" destOrd="0" presId="urn:microsoft.com/office/officeart/2005/8/layout/vList6"/>
    <dgm:cxn modelId="{BFE246F5-3B3B-4F36-A099-A22D3DC00863}" type="presParOf" srcId="{9226ABF4-6FDD-4FE2-80E8-305CEE73FB2F}" destId="{E40E67C2-23C2-4683-9EA0-717CA155E014}" srcOrd="0" destOrd="0" presId="urn:microsoft.com/office/officeart/2005/8/layout/vList6"/>
    <dgm:cxn modelId="{EF72CF86-0494-4900-9287-76DD7C339D54}" type="presParOf" srcId="{9226ABF4-6FDD-4FE2-80E8-305CEE73FB2F}" destId="{1BFE37FC-0D95-4DE4-B529-8E3519F6BD2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B280D-192C-4AC4-9FC3-C65EAECFBBB8}">
      <dsp:nvSpPr>
        <dsp:cNvPr id="0" name=""/>
        <dsp:cNvSpPr/>
      </dsp:nvSpPr>
      <dsp:spPr>
        <a:xfrm>
          <a:off x="595809" y="0"/>
          <a:ext cx="5595869" cy="137758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издающихся внутри страны, одобренных министерствами для публикаций</a:t>
          </a:r>
          <a:endParaRPr lang="en-US" sz="1800" b="1" kern="1200" dirty="0">
            <a:solidFill>
              <a:srgbClr val="002060"/>
            </a:solidFill>
          </a:endParaRPr>
        </a:p>
      </dsp:txBody>
      <dsp:txXfrm>
        <a:off x="595809" y="172198"/>
        <a:ext cx="5079276" cy="1033186"/>
      </dsp:txXfrm>
    </dsp:sp>
    <dsp:sp modelId="{381B0B03-8BD1-4074-90A7-6B7C0AE70C20}">
      <dsp:nvSpPr>
        <dsp:cNvPr id="0" name=""/>
        <dsp:cNvSpPr/>
      </dsp:nvSpPr>
      <dsp:spPr>
        <a:xfrm>
          <a:off x="1008" y="0"/>
          <a:ext cx="594800" cy="13775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1</a:t>
          </a:r>
          <a:endParaRPr lang="en-US" sz="3600" b="1" kern="1200" dirty="0"/>
        </a:p>
      </dsp:txBody>
      <dsp:txXfrm>
        <a:off x="30044" y="29036"/>
        <a:ext cx="536728" cy="1319510"/>
      </dsp:txXfrm>
    </dsp:sp>
    <dsp:sp modelId="{FFE95ED1-1477-40E9-B2EA-C59EDF96D7EF}">
      <dsp:nvSpPr>
        <dsp:cNvPr id="0" name=""/>
        <dsp:cNvSpPr/>
      </dsp:nvSpPr>
      <dsp:spPr>
        <a:xfrm>
          <a:off x="597853" y="1515340"/>
          <a:ext cx="5593992" cy="1377582"/>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индексируемых в </a:t>
          </a:r>
          <a:r>
            <a:rPr lang="en-US" sz="1800" b="1" kern="1200" dirty="0" err="1" smtClean="0">
              <a:solidFill>
                <a:srgbClr val="002060"/>
              </a:solidFill>
            </a:rPr>
            <a:t>Clarivate</a:t>
          </a:r>
          <a:r>
            <a:rPr lang="en-US" sz="1800" b="1" kern="1200" dirty="0" smtClean="0">
              <a:solidFill>
                <a:srgbClr val="002060"/>
              </a:solidFill>
            </a:rPr>
            <a:t> Analytics (Thomson Reuters) </a:t>
          </a:r>
          <a:r>
            <a:rPr lang="ru-RU" sz="1800" b="1" kern="1200" dirty="0" smtClean="0">
              <a:solidFill>
                <a:srgbClr val="002060"/>
              </a:solidFill>
            </a:rPr>
            <a:t>и имеющих импакт-фактор (входят около 16 000 научных журналов)</a:t>
          </a:r>
          <a:endParaRPr lang="en-US" sz="1800" b="1" kern="1200" dirty="0">
            <a:solidFill>
              <a:srgbClr val="002060"/>
            </a:solidFill>
          </a:endParaRPr>
        </a:p>
      </dsp:txBody>
      <dsp:txXfrm>
        <a:off x="597853" y="1687538"/>
        <a:ext cx="5077399" cy="1033186"/>
      </dsp:txXfrm>
    </dsp:sp>
    <dsp:sp modelId="{9EAA8A04-CD2E-4141-9213-4679CBD43F30}">
      <dsp:nvSpPr>
        <dsp:cNvPr id="0" name=""/>
        <dsp:cNvSpPr/>
      </dsp:nvSpPr>
      <dsp:spPr>
        <a:xfrm>
          <a:off x="22557" y="1443527"/>
          <a:ext cx="597012" cy="137758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2</a:t>
          </a:r>
          <a:endParaRPr lang="en-US" sz="3600" b="1" kern="1200" dirty="0"/>
        </a:p>
      </dsp:txBody>
      <dsp:txXfrm>
        <a:off x="51701" y="1472671"/>
        <a:ext cx="538724" cy="1319294"/>
      </dsp:txXfrm>
    </dsp:sp>
    <dsp:sp modelId="{1BFE37FC-0D95-4DE4-B529-8E3519F6BD22}">
      <dsp:nvSpPr>
        <dsp:cNvPr id="0" name=""/>
        <dsp:cNvSpPr/>
      </dsp:nvSpPr>
      <dsp:spPr>
        <a:xfrm>
          <a:off x="567095" y="3030681"/>
          <a:ext cx="5618935" cy="1377582"/>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индексируемых в </a:t>
          </a:r>
          <a:r>
            <a:rPr lang="en-US" sz="1800" b="1" kern="1200" dirty="0" smtClean="0">
              <a:solidFill>
                <a:srgbClr val="002060"/>
              </a:solidFill>
            </a:rPr>
            <a:t>Scopus</a:t>
          </a:r>
          <a:r>
            <a:rPr lang="ru-RU" sz="1800" b="1" kern="1200" dirty="0" smtClean="0">
              <a:solidFill>
                <a:srgbClr val="002060"/>
              </a:solidFill>
            </a:rPr>
            <a:t> (входят около 21 000 научных журналов</a:t>
          </a:r>
          <a:r>
            <a:rPr lang="en-US" sz="1800" b="1" kern="1200" dirty="0" smtClean="0">
              <a:solidFill>
                <a:srgbClr val="002060"/>
              </a:solidFill>
            </a:rPr>
            <a:t>)</a:t>
          </a:r>
          <a:endParaRPr lang="en-US" sz="1800" b="1" kern="1200" dirty="0">
            <a:solidFill>
              <a:srgbClr val="002060"/>
            </a:solidFill>
          </a:endParaRPr>
        </a:p>
      </dsp:txBody>
      <dsp:txXfrm>
        <a:off x="567095" y="3202879"/>
        <a:ext cx="5102342" cy="1033186"/>
      </dsp:txXfrm>
    </dsp:sp>
    <dsp:sp modelId="{E40E67C2-23C2-4683-9EA0-717CA155E014}">
      <dsp:nvSpPr>
        <dsp:cNvPr id="0" name=""/>
        <dsp:cNvSpPr/>
      </dsp:nvSpPr>
      <dsp:spPr>
        <a:xfrm>
          <a:off x="1108" y="3030681"/>
          <a:ext cx="571535" cy="137758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3</a:t>
          </a:r>
          <a:endParaRPr lang="en-US" sz="3600" b="1" kern="1200" dirty="0"/>
        </a:p>
      </dsp:txBody>
      <dsp:txXfrm>
        <a:off x="29008" y="3058581"/>
        <a:ext cx="515735" cy="13217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23.04.2021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77DC6-C3B3-42A6-9375-51B2CDCDCB0E}" type="slidenum">
              <a:rPr lang="ru-RU" smtClean="0"/>
              <a:pPr/>
              <a:t>1</a:t>
            </a:fld>
            <a:endParaRPr lang="ru-RU"/>
          </a:p>
        </p:txBody>
      </p:sp>
    </p:spTree>
    <p:extLst>
      <p:ext uri="{BB962C8B-B14F-4D97-AF65-F5344CB8AC3E}">
        <p14:creationId xmlns:p14="http://schemas.microsoft.com/office/powerpoint/2010/main" val="25683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 xmlns:p15="http://schemas.microsoft.com/office/powerpoint/2012/main">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23.04.2021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23.04.2021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23.04.2021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23.04.2021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23.04.2021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23.04.2021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23.04.2021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journalsuggester.springe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hyperlink" Target="http://www.springernature.com/" TargetMode="External"/><Relationship Id="rId4" Type="http://schemas.openxmlformats.org/officeDocument/2006/relationships/hyperlink" Target="http://www.link.springer.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235" r="10613"/>
          <a:stretch/>
        </p:blipFill>
        <p:spPr>
          <a:xfrm>
            <a:off x="2" y="3483"/>
            <a:ext cx="8999984" cy="6360418"/>
          </a:xfrm>
          <a:prstGeom prst="rect">
            <a:avLst/>
          </a:prstGeom>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139952" y="3482"/>
            <a:ext cx="4860034" cy="378555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sp>
          <p:nvSpPr>
            <p:cNvPr id="7" name="Freeform 6"/>
            <p:cNvSpPr>
              <a:spLocks/>
            </p:cNvSpPr>
            <p:nvPr/>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grpSp>
      <p:sp>
        <p:nvSpPr>
          <p:cNvPr id="12" name="Title 17"/>
          <p:cNvSpPr>
            <a:spLocks noGrp="1"/>
          </p:cNvSpPr>
          <p:nvPr>
            <p:ph type="title"/>
          </p:nvPr>
        </p:nvSpPr>
        <p:spPr>
          <a:xfrm>
            <a:off x="4229709" y="190301"/>
            <a:ext cx="4680519" cy="2679495"/>
          </a:xfrm>
        </p:spPr>
        <p:txBody>
          <a:bodyPr/>
          <a:lstStyle/>
          <a:p>
            <a:r>
              <a:rPr lang="ru-RU" sz="2400" dirty="0" smtClean="0"/>
              <a:t>Тема </a:t>
            </a:r>
            <a:r>
              <a:rPr lang="ru-RU" sz="2400" dirty="0"/>
              <a:t>3</a:t>
            </a:r>
            <a:r>
              <a:rPr lang="en-US" sz="2400" dirty="0" smtClean="0"/>
              <a:t>: </a:t>
            </a:r>
            <a:r>
              <a:rPr lang="ru-RU" sz="2400" dirty="0"/>
              <a:t>Как выбрать журнал под вашу статью с помощью Springer Nature Journal </a:t>
            </a:r>
            <a:r>
              <a:rPr lang="ru-RU" sz="2400" dirty="0" smtClean="0"/>
              <a:t>suggester</a:t>
            </a:r>
            <a:br>
              <a:rPr lang="ru-RU" sz="2400" dirty="0" smtClean="0"/>
            </a:br>
            <a:r>
              <a:rPr lang="ru-RU" sz="500" dirty="0" smtClean="0"/>
              <a:t/>
            </a:r>
            <a:br>
              <a:rPr lang="ru-RU" sz="500" dirty="0" smtClean="0"/>
            </a:br>
            <a:r>
              <a:rPr lang="ru-RU" sz="2000" dirty="0" smtClean="0">
                <a:solidFill>
                  <a:srgbClr val="C00000"/>
                </a:solidFill>
              </a:rPr>
              <a:t>ИРИНА АЛЕКСАНДРОВА</a:t>
            </a:r>
            <a:br>
              <a:rPr lang="ru-RU" sz="2000" dirty="0" smtClean="0">
                <a:solidFill>
                  <a:srgbClr val="C00000"/>
                </a:solidFill>
              </a:rPr>
            </a:br>
            <a:r>
              <a:rPr lang="ru-RU" sz="2000" dirty="0">
                <a:solidFill>
                  <a:srgbClr val="C00000"/>
                </a:solidFill>
              </a:rPr>
              <a:t/>
            </a:r>
            <a:br>
              <a:rPr lang="ru-RU" sz="2000" dirty="0">
                <a:solidFill>
                  <a:srgbClr val="C00000"/>
                </a:solidFill>
              </a:rPr>
            </a:br>
            <a:r>
              <a:rPr lang="ru-RU" sz="2000" dirty="0" smtClean="0">
                <a:solidFill>
                  <a:srgbClr val="C00000"/>
                </a:solidFill>
              </a:rPr>
              <a:t>202</a:t>
            </a:r>
            <a:r>
              <a:rPr lang="en-US" sz="2000" dirty="0" smtClean="0">
                <a:solidFill>
                  <a:srgbClr val="C00000"/>
                </a:solidFill>
              </a:rPr>
              <a:t>1</a:t>
            </a:r>
            <a:r>
              <a:rPr lang="ru-RU" sz="2000" dirty="0" smtClean="0">
                <a:solidFill>
                  <a:srgbClr val="C00000"/>
                </a:solidFill>
              </a:rPr>
              <a:t/>
            </a:r>
            <a:br>
              <a:rPr lang="ru-RU" sz="2000" dirty="0" smtClean="0">
                <a:solidFill>
                  <a:srgbClr val="C00000"/>
                </a:solidFill>
              </a:rPr>
            </a:br>
            <a:endParaRPr lang="en-GB" sz="2000" dirty="0">
              <a:solidFill>
                <a:srgbClr val="C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645024"/>
            <a:ext cx="209073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28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24" y="188640"/>
            <a:ext cx="9217024" cy="1728192"/>
          </a:xfrm>
        </p:spPr>
        <p:txBody>
          <a:bodyPr>
            <a:noAutofit/>
          </a:bodyPr>
          <a:lstStyle/>
          <a:p>
            <a:r>
              <a:rPr lang="ru-RU" sz="2800" b="1" dirty="0" smtClean="0">
                <a:solidFill>
                  <a:srgbClr val="C00000"/>
                </a:solidFill>
                <a:latin typeface="+mn-lt"/>
                <a:ea typeface="+mn-ea"/>
                <a:cs typeface="+mn-cs"/>
              </a:rPr>
              <a:t>Поиск журналов по названию и абстракту статьи с помощью сервиса</a:t>
            </a:r>
            <a:r>
              <a:rPr lang="ru-RU" sz="2800" b="1" dirty="0" smtClean="0">
                <a:solidFill>
                  <a:schemeClr val="accent1">
                    <a:lumMod val="75000"/>
                  </a:schemeClr>
                </a:solidFill>
                <a:latin typeface="Times New Roman" pitchFamily="18" charset="0"/>
                <a:cs typeface="Times New Roman" pitchFamily="18" charset="0"/>
              </a:rPr>
              <a:t/>
            </a:r>
            <a:br>
              <a:rPr lang="ru-RU" sz="2800" b="1" dirty="0" smtClean="0">
                <a:solidFill>
                  <a:schemeClr val="accent1">
                    <a:lumMod val="75000"/>
                  </a:schemeClr>
                </a:solidFill>
                <a:latin typeface="Times New Roman" pitchFamily="18" charset="0"/>
                <a:cs typeface="Times New Roman" pitchFamily="18" charset="0"/>
              </a:rPr>
            </a:br>
            <a:r>
              <a:rPr lang="ru-RU" sz="2800" b="1" dirty="0" smtClean="0">
                <a:solidFill>
                  <a:schemeClr val="accent1">
                    <a:lumMod val="75000"/>
                  </a:schemeClr>
                </a:solidFill>
                <a:latin typeface="Times New Roman" pitchFamily="18" charset="0"/>
                <a:cs typeface="Times New Roman" pitchFamily="18" charset="0"/>
              </a:rPr>
              <a:t/>
            </a:r>
            <a:br>
              <a:rPr lang="ru-RU" sz="2800" b="1" dirty="0" smtClean="0">
                <a:solidFill>
                  <a:schemeClr val="accent1">
                    <a:lumMod val="75000"/>
                  </a:schemeClr>
                </a:solidFill>
                <a:latin typeface="Times New Roman" pitchFamily="18" charset="0"/>
                <a:cs typeface="Times New Roman" pitchFamily="18" charset="0"/>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29" y="1016732"/>
            <a:ext cx="874434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771800" y="3681635"/>
            <a:ext cx="2304256" cy="949268"/>
          </a:xfrm>
          <a:prstGeom prst="straightConnector1">
            <a:avLst/>
          </a:prstGeom>
          <a:ln w="76200">
            <a:solidFill>
              <a:srgbClr val="C0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11760" y="4630903"/>
            <a:ext cx="2664296" cy="1088844"/>
          </a:xfrm>
          <a:prstGeom prst="straightConnector1">
            <a:avLst/>
          </a:prstGeom>
          <a:ln w="76200">
            <a:solidFill>
              <a:srgbClr val="C0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36096" y="3501008"/>
            <a:ext cx="3168352" cy="923330"/>
          </a:xfrm>
          <a:prstGeom prst="rect">
            <a:avLst/>
          </a:prstGeom>
          <a:noFill/>
          <a:ln w="38100">
            <a:solidFill>
              <a:srgbClr val="C00000"/>
            </a:solidFill>
          </a:ln>
        </p:spPr>
        <p:txBody>
          <a:bodyPr wrap="square" rtlCol="0">
            <a:spAutoFit/>
          </a:bodyPr>
          <a:lstStyle/>
          <a:p>
            <a:r>
              <a:rPr lang="ru-RU" dirty="0" smtClean="0"/>
              <a:t>Шаг 1: Необходимо ввести название вашей статьи на английском</a:t>
            </a:r>
            <a:endParaRPr lang="en-US" dirty="0"/>
          </a:p>
        </p:txBody>
      </p:sp>
      <p:sp>
        <p:nvSpPr>
          <p:cNvPr id="13" name="TextBox 12"/>
          <p:cNvSpPr txBox="1"/>
          <p:nvPr/>
        </p:nvSpPr>
        <p:spPr>
          <a:xfrm>
            <a:off x="5436096" y="4630903"/>
            <a:ext cx="3168352" cy="1200329"/>
          </a:xfrm>
          <a:prstGeom prst="rect">
            <a:avLst/>
          </a:prstGeom>
          <a:noFill/>
          <a:ln w="38100">
            <a:solidFill>
              <a:srgbClr val="C00000"/>
            </a:solidFill>
          </a:ln>
        </p:spPr>
        <p:txBody>
          <a:bodyPr wrap="square" rtlCol="0">
            <a:spAutoFit/>
          </a:bodyPr>
          <a:lstStyle/>
          <a:p>
            <a:r>
              <a:rPr lang="ru-RU" dirty="0" smtClean="0"/>
              <a:t>Шаг 2: Необходимо ввести абстракт вашей статьи на английском. Примерно 250-300 слов</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448"/>
          <a:stretch/>
        </p:blipFill>
        <p:spPr bwMode="auto">
          <a:xfrm>
            <a:off x="171645" y="5985284"/>
            <a:ext cx="8772525" cy="93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a:off x="1871700" y="6093296"/>
            <a:ext cx="1080120" cy="436410"/>
          </a:xfrm>
          <a:prstGeom prst="straightConnector1">
            <a:avLst/>
          </a:prstGeom>
          <a:ln w="76200">
            <a:solidFill>
              <a:srgbClr val="C0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47864" y="5958592"/>
            <a:ext cx="3168352" cy="369332"/>
          </a:xfrm>
          <a:prstGeom prst="rect">
            <a:avLst/>
          </a:prstGeom>
          <a:noFill/>
          <a:ln w="38100">
            <a:solidFill>
              <a:srgbClr val="C00000"/>
            </a:solidFill>
          </a:ln>
        </p:spPr>
        <p:txBody>
          <a:bodyPr wrap="square" rtlCol="0">
            <a:spAutoFit/>
          </a:bodyPr>
          <a:lstStyle/>
          <a:p>
            <a:r>
              <a:rPr lang="ru-RU" dirty="0" smtClean="0"/>
              <a:t>Шаг 3: Нажать.</a:t>
            </a:r>
            <a:endParaRPr lang="en-US" dirty="0"/>
          </a:p>
        </p:txBody>
      </p:sp>
    </p:spTree>
    <p:extLst>
      <p:ext uri="{BB962C8B-B14F-4D97-AF65-F5344CB8AC3E}">
        <p14:creationId xmlns:p14="http://schemas.microsoft.com/office/powerpoint/2010/main" val="404265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503040"/>
          </a:xfrm>
        </p:spPr>
        <p:txBody>
          <a:bodyPr>
            <a:normAutofit fontScale="90000"/>
          </a:bodyPr>
          <a:lstStyle/>
          <a:p>
            <a:r>
              <a:rPr lang="ru-RU" sz="2800" b="1" dirty="0">
                <a:solidFill>
                  <a:srgbClr val="C00000"/>
                </a:solidFill>
              </a:rPr>
              <a:t>Поиск журналов по названию и абстракту статьи с помощью сервиса</a:t>
            </a:r>
            <a:r>
              <a:rPr lang="ru-RU" sz="2800" b="1" dirty="0">
                <a:solidFill>
                  <a:srgbClr val="4F81BD">
                    <a:lumMod val="75000"/>
                  </a:srgbClr>
                </a:solidFill>
                <a:latin typeface="Times New Roman" pitchFamily="18" charset="0"/>
                <a:cs typeface="Times New Roman" pitchFamily="18" charset="0"/>
              </a:rPr>
              <a:t/>
            </a:r>
            <a:br>
              <a:rPr lang="ru-RU" sz="2800" b="1" dirty="0">
                <a:solidFill>
                  <a:srgbClr val="4F81BD">
                    <a:lumMod val="75000"/>
                  </a:srgbClr>
                </a:solidFill>
                <a:latin typeface="Times New Roman" pitchFamily="18" charset="0"/>
                <a:cs typeface="Times New Roman" pitchFamily="18" charset="0"/>
              </a:rPr>
            </a:br>
            <a:r>
              <a:rPr lang="en-US" sz="2800" b="1" dirty="0">
                <a:solidFill>
                  <a:prstClr val="black"/>
                </a:solidFill>
                <a:hlinkClick r:id="rId2"/>
              </a:rPr>
              <a:t>https://journalsuggester.springer.com/</a:t>
            </a:r>
            <a:r>
              <a:rPr lang="ru-RU" sz="2800" b="1" dirty="0">
                <a:solidFill>
                  <a:srgbClr val="4F81BD">
                    <a:lumMod val="75000"/>
                  </a:srgbClr>
                </a:solidFill>
                <a:latin typeface="Times New Roman" pitchFamily="18" charset="0"/>
                <a:cs typeface="Times New Roman" pitchFamily="18" charset="0"/>
              </a:rPr>
              <a:t/>
            </a:r>
            <a:br>
              <a:rPr lang="ru-RU" sz="2800" b="1" dirty="0">
                <a:solidFill>
                  <a:srgbClr val="4F81BD">
                    <a:lumMod val="75000"/>
                  </a:srgbClr>
                </a:solidFill>
                <a:latin typeface="Times New Roman" pitchFamily="18" charset="0"/>
                <a:cs typeface="Times New Roman" pitchFamily="18" charset="0"/>
              </a:rPr>
            </a:br>
            <a:endParaRPr lang="en-US" dirty="0"/>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a:solidFill>
                <a:prstClr val="black">
                  <a:tint val="75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2508" y="1600200"/>
            <a:ext cx="79389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62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 y="373306"/>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2852936"/>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2852936"/>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946" y="1045029"/>
            <a:ext cx="7583486" cy="1376513"/>
          </a:xfrm>
          <a:prstGeom prst="rect">
            <a:avLst/>
          </a:prstGeom>
          <a:noFill/>
        </p:spPr>
        <p:txBody>
          <a:bodyPr wrap="square" lIns="72000" tIns="72000" rIns="72000" bIns="72000" rtlCol="0">
            <a:spAutoFit/>
          </a:bodyPr>
          <a:lstStyle/>
          <a:p>
            <a:pPr marL="342900" indent="-342900">
              <a:buFont typeface="+mj-lt"/>
              <a:buAutoNum type="arabicPeriod"/>
            </a:pPr>
            <a:endParaRPr lang="tr-TR" sz="1600" b="1" dirty="0"/>
          </a:p>
          <a:p>
            <a:pPr marL="342900" indent="-342900">
              <a:buFont typeface="+mj-lt"/>
              <a:buAutoNum type="arabicPeriod"/>
            </a:pPr>
            <a:r>
              <a:rPr lang="en-US" sz="1600" b="1" dirty="0" smtClean="0">
                <a:hlinkClick r:id="rId4"/>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tr-TR" sz="1600" b="1" dirty="0" smtClean="0">
                <a:hlinkClick r:id="rId5"/>
              </a:rPr>
              <a:t>www.springernature.com</a:t>
            </a:r>
            <a:r>
              <a:rPr lang="tr-TR" sz="1600" b="1" dirty="0" smtClean="0"/>
              <a:t>       </a:t>
            </a:r>
            <a:r>
              <a:rPr lang="ru-RU" sz="1600" b="1" dirty="0"/>
              <a:t>Корпоративный сайт </a:t>
            </a:r>
            <a:endParaRPr lang="tr-TR" sz="1600" b="1" dirty="0"/>
          </a:p>
          <a:p>
            <a:pPr marL="342900" indent="-342900">
              <a:buFont typeface="+mj-lt"/>
              <a:buAutoNum type="arabicPeriod"/>
            </a:pPr>
            <a:endParaRPr lang="tr-TR" sz="1600" b="1" dirty="0"/>
          </a:p>
        </p:txBody>
      </p:sp>
    </p:spTree>
    <p:extLst>
      <p:ext uri="{BB962C8B-B14F-4D97-AF65-F5344CB8AC3E}">
        <p14:creationId xmlns:p14="http://schemas.microsoft.com/office/powerpoint/2010/main" val="133717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a:solidFill>
                  <a:srgbClr val="1F497D">
                    <a:lumMod val="75000"/>
                  </a:srgbClr>
                </a:solidFill>
                <a:ea typeface="+mn-ea"/>
                <a:cs typeface="+mn-cs"/>
              </a:rPr>
              <a:t>компанияси  </a:t>
            </a:r>
            <a:r>
              <a:rPr lang="ru-RU" sz="2800" b="1" dirty="0" smtClean="0">
                <a:solidFill>
                  <a:srgbClr val="1F497D">
                    <a:lumMod val="75000"/>
                  </a:srgbClr>
                </a:solidFill>
                <a:ea typeface="+mn-ea"/>
                <a:cs typeface="+mn-cs"/>
              </a:rPr>
              <a:t>имзолаган шартнома доирасида республикамизнинг </a:t>
            </a:r>
            <a:r>
              <a:rPr lang="en-US" sz="2800" b="1" u="sng" dirty="0" smtClean="0">
                <a:solidFill>
                  <a:srgbClr val="1F497D">
                    <a:lumMod val="75000"/>
                  </a:srgbClr>
                </a:solidFill>
                <a:ea typeface="+mn-ea"/>
                <a:cs typeface="+mn-cs"/>
              </a:rPr>
              <a:t>10</a:t>
            </a:r>
            <a:r>
              <a:rPr lang="ru-RU" sz="2800" b="1" u="sng" dirty="0" smtClean="0">
                <a:solidFill>
                  <a:srgbClr val="1F497D">
                    <a:lumMod val="75000"/>
                  </a:srgbClr>
                </a:solidFill>
                <a:ea typeface="+mn-ea"/>
                <a:cs typeface="+mn-cs"/>
              </a:rPr>
              <a:t>5 </a:t>
            </a:r>
            <a:r>
              <a:rPr lang="uz-Cyrl-UZ" sz="2800" b="1" u="sng" dirty="0" smtClean="0">
                <a:solidFill>
                  <a:srgbClr val="1F497D">
                    <a:lumMod val="75000"/>
                  </a:srgbClr>
                </a:solidFill>
                <a:ea typeface="+mn-ea"/>
                <a:cs typeface="+mn-cs"/>
              </a:rPr>
              <a:t>ташкилотларига</a:t>
            </a:r>
            <a:r>
              <a:rPr lang="ru-RU" sz="2800" b="1" u="sng"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2021 йил давомида</a:t>
            </a:r>
            <a:r>
              <a:rPr lang="ru-RU" sz="2800" b="1" dirty="0">
                <a:solidFill>
                  <a:srgbClr val="C00000"/>
                </a:solidFill>
                <a:ea typeface="+mn-ea"/>
                <a:cs typeface="+mn-cs"/>
              </a:rPr>
              <a:t> </a:t>
            </a:r>
            <a:r>
              <a:rPr lang="ru-RU" sz="2800" b="1" dirty="0" smtClean="0">
                <a:solidFill>
                  <a:srgbClr val="C00000"/>
                </a:solidFill>
                <a:ea typeface="+mn-ea"/>
                <a:cs typeface="+mn-cs"/>
              </a:rPr>
              <a:t>(январ-декабр) қўйидаги маълумотлар базасига уланиш имкони берилди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21 йилларда чоп этилган мақолалар ва журналлар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96465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2800" dirty="0"/>
              <a:t>Статьи, опубликованные учеными Узбекистана в журналах издательства Springer Nature на платформе link.springer.com с 2015 по декабрь 2020</a:t>
            </a:r>
            <a:endParaRPr lang="en-US" sz="2800" dirty="0"/>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5</a:t>
            </a:fld>
            <a:endParaRPr lang="ru-RU">
              <a:solidFill>
                <a:prstClr val="black">
                  <a:tint val="75000"/>
                </a:prst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80" y="1484784"/>
            <a:ext cx="888990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79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lvl="0">
              <a:spcBef>
                <a:spcPts val="0"/>
              </a:spcBef>
            </a:pPr>
            <a:r>
              <a:rPr lang="ru-RU" sz="2400" b="1" dirty="0" smtClean="0">
                <a:solidFill>
                  <a:srgbClr val="C00000"/>
                </a:solidFill>
                <a:ea typeface="+mn-ea"/>
                <a:cs typeface="+mn-cs"/>
              </a:rPr>
              <a:t>Требования министерств к ученым для публикации статей </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2810889841"/>
              </p:ext>
            </p:extLst>
          </p:nvPr>
        </p:nvGraphicFramePr>
        <p:xfrm>
          <a:off x="611560" y="1397000"/>
          <a:ext cx="619268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4" descr="data:image/png;base64,iVBORw0KGgoAAAANSUhEUgAAAMgAAADICAMAAACahl6sAAAA9lBMVEX/////fwBQUFD/ewBJSUn/eQD/fABMTExHR0dERET/dgD6+vrj4+P/dQBsbGz//vw+Pj7x8fH/+/bAwMCYmJiPj4/a2tpxcXHIyMixsbFUVFSHh4f/cQCdnZ3Ozs7t7e1/f3//9Ov/8uSnp6f/69pdXV2bm5vf39+1tbVbW1s5OTn/hQD/4cj/mUuAgID/6dX/w5b/2Lb/u4j/0qr/tX3/wZD/1bH/n1n/yqP/w4n/4ML/jyT/kTv/sW7/rF7/m0P/uXf/0qT/jTX/pWT/pFH/iB7/lDH/pl3/lSX/sm3/nFH/x4//kTj/0rH/kRf/oUkpKSn/nTolzOFhAAAWGUlEQVR4nO1ciXaiSrcWsEAwiGIcgwOonUFt58RoEjNpOulO5/T7v8zduwZEM/X5/0Rz7+Vb65xGKIr6qD1XkUgkRIgQIUKECBEiRIgQIUKECBEiRIgQS9iua9GDzv19hx5Yrmtvc0T/GdzhdPqITOpnpjmrw4H1OJ0O3W2P61/j1FTIfAIHE0lSmy08mBPFPN32uP4W9tWAvfQfRJKULhx05oYxR9nqKpJEftCL7tXVFxey1tRxpGM8ujdVlR1NHm5xZiLHkqqa9/RIdZxpa3ujfB/2OcwDaVLVOGk2++y1W0zp7X6zeUKVpYmtzr/ynHhtEB/J8ehxq7U2VLvVYldMaKS065sf31/DPYF3rZJ33rVNVJiRk69owLzJcZ3KTw8sk/TzveY/JbBoPTyy6seTL0SotyBGc0TnYTIcHlvvtbeOh0Oq//aoaZJF77PH97fwUHkVaUB/WGs07Alz6263P/L8s7zVQEKT3Pwqc/LTAeWVyO1L47Ge5nMqak+EkBNv9aJ7S/BO511Z3BAuDRyOslghYneo8ANJxYCDYyRL0EF648sxb+ku0MhJxuXGh/wyBmxGblaMVVcxZ/DPqSOphsdnTemDo58ZpjFj4mbfsBkZbGPUL8CeGipI+qrO/ibUn3hNh3rzjgMmV4UR3+L0Gdwb9iQiqeb0y7jG+q1iTHtCy90Bvu9bx6T+pD7uUUG6dBznwo7YEhCS1N9MuKzj3wZ52r5nhASDS7u91A+v7ahgW93L+9VoqjNAi7tKBJsLfRHpyxbg9WeLh8d1uehMCRm/fpMvWnZrPPaDGPvxdjobea/f9pnw7gyiEGm0HlH1m3dvjEgouzucK+qch5X2SIKujLfu+0SMqMlhSRND/f4SBMX2Vh2KfTwInvAG1PxeGqj9hLmQSVOlhm+0iXGvg0W68PS+mBKr6Th/nrXrwdkmTUzc3qDjyxKhQ1cl+qNP34mkPGxjSupnKiMyFINzHVVprjfzFph8TL2I1VsYhiqykI4psbtx6PaQEVHPtmHAvBM+I13f2tyaxtC/Xh8McNAtOkYyiXR+YYgvwhHPYENXsY3V5TOyndCe6YgyX+qI21vmUvWFqpwDxRYdsTGJjFnzMz7W3/S8yUSxNVe2pyMRa6hAIHhNxd/qjDurbuACYhIVnL07I6pKFq7FbcM1l57OgigKWXClOJ5DV8pwW55kMDzvs/kYNM21EOUC3ziSbJ00pTb4wkcmiG074rYmkPN2+ic3/bowcq3++XCLIZfFJcmF6M9YDRonkunMqBh5LFX3HoCa4hxHOjdNqXnSwbgAZmBwfnLTpRq/nenwWkFLibn6GhGrdX+5akw7T6bZ7AIhsLwqabOLpyBRRPE9oTfZqN2yjqeGQ/4EYqnJL/WM/bSumtJVoKkdoOd58NaZ0oP7wTMDZsJ5NNz6Qxxj+n6q/GHoKjgYIgWYdHr8pdYh2KClUjb0MWgRHZiQQlr6QvOFYxcORGni3S2JdkvrkxuBp3JX2H7B7KPfUIXaejdgjGi9pD48ZzGhP3b0o+4N80Wq1KH2jfuWTfn3U0fioKbX7k0CwuBNHWcuBH2gYAVrgfEMqMITPffIghOa9vIUEQK2OpZUOZxNVbovCH+iSovUMPJgblS/vKe/LPH2VcViztOhEueeE0VVjTsqamM+t/irq/JuycWGiNwbASL2ubESpgg6427PZoqNFfgRLaUyT+ONzq7bfKHEPTeAFfmF2uYTMe43RORKiBYqNZXsZeDI0WkTIl1G6jOTGKgxE9Bj0hSN6p26BYnVBLWkP5Wa59QeTOZCtK7Wn/hJsCUmW+YtFR9TUg2eEna4mlooU6rZidTPfzzRZP5KIr9RsvyZq9/O5w8tTJI9jxftb1lETKSNFSNaC0VRFWVGH+jdzOdMUOzfjsGCWxYZrxTeLGxiD6XfTL5sCSTSuO4Eu7VnioLx18rJz0W9f9K+ESm23eLxIhbjJHrInIXzrKg7kRSDJU9MPHly7/ZYqcXt3rRP+pv17V79uQ/BYhxfUpjMTWLOnrnoHjofOtBTk8Xt2MQ9kRT1hp5261sqQKzAUx1HGJzW7Z/T52Pybh2Tjp2VUPmMXDoYfK3bi41gWXK3653l1LhXPDZ5NVqyJkIBnjAdocGid01LXb86631/OrxedzRmZQS7L6mLydp1q9ftvTsat3/ywNQhSMTujEfd3obEa3IiYWY4wpkYqOCkf6+Nugc+5PjV222eDls0FsaDO3Sw5MZFdtfQtXSy/mo+Ba05y1kxfKX+QjLX7OW9CS7mtdvt8/n6tbrqGE5zgtcUFofNN7B27S5EpGWOWQFCVVkiePnjglnOgflG0dRtmqZf7hUJ5ilLwsamiLYWn19O6Qke4KrhZT4YRKLBqn0HBpcX2Lrn3VdNkD06O6cHVu9per7qM34v+378NAIClyJiZDWperffo4PuQFKhSly437Kkdp1dbU0JMVZ2DdiK6HoTi1gXPhGJ4PwLa1kPEvkbYGSsrqyDesuujc+P5EfLGZGC1gpyD0LO2bjWy9grEFn8I3TAdcG7aGIIxtZOGJHPz61a/tMMan08EVS43WGXHw6lF1d4KezuXZ9edM9V0hzTdzEzVYKTeesnOtLnmy1RPGDrCfbg4exEpA++vDcd8moEOyCER8XeY3fC4mccPy6U+i9pIztu6jNc15SIghZ2LBGVkHXvd0qeXp0RcDLGHT8W6kWXroGINablGdWZbSQCtn9ez+fXdzj5dbpGQs7o+7PcTl3UfF6/uzVX1PXw/sngu+0ik7s59P1zU/GjN+mxFKQzpWESLUxbvZki3b6fFLW6jIe1HK3XP7kR4WanN9lCJM9mhC0VYOiiGgsmLu6g+yKlZYG3MxwuJ8Z6y8xtBH1T5Ys3fPmMlXzsvkpmz5m4l+22qN39gODwCyRRbmfCUkTQlzNqhLg1YxUQr01eijJ+OwoxWEG04wRy+kB2M+lscm7swUwi0gMVDVGWt2gNS2WRsH1uGM8j2Am1TmyLkN00iMFa1Mdikaj3AN3OBptLFU8lujKwGpDU2xD0muf8x/AWx+O2uB21cfR0843Yy9i7nfG5mUFyw0wW73Zju548IorYbDK8nz8xI/Qumz/8qNfGRZzObH5NR3vcPgNz7YFC+ftpInzLBl2SoyfdNi8Ek03pzqVIG+imOXukOKbTFKrtTQZiRdRqGjCqK5wKoqKo/ZyrysOar6P1YVr7HYjYx7ncEJGVIrY1posMZMEGOJkSg9yx45bYo/WDloD7VqQ1pnvOVoztIybOWDvechFbrGqwpWWWB5M7OlIaeihwnm7Q8OMna/xwEzAE9vjXlOb/Wy5i13mgp2DxQKziSMzX3TrEwW3xf1AWRX0Yd5utpLIW15bNF7GtKS9io4kSRGgVZH03xNUFzcXrC4WoN0KFuwokl0JTgqb2nBexpxurbLXAYhKiPNB6LS9GoC74S2lkvDqWenc49k1Ra24YPF+xH/uPgfreA+5AILMNbv+vd28Xd2xoQtmn1Gz1+danScQ+7nYDZpTVtlmU3BqO2IRYY8mQAmtE3vju1213s0Xs5VdG9ikB88udo7eAZEUxh5b1pKrK2WoKf3w2YzMlQkf7zpBWNwPb29kQaLONiN7PU/yuxe1AnGTfn12fXbGtKBLB9Q+7d39JQ5AJpGDOSg5mDw2VGzPcHrm1zabecNpciM3I1vFMkhbwxl3MrurXbF/ZIxoyw2gOLLbwaV6u9FC/ub6hIumOF831KtfGUH8wFJWoQ38Lrwq/+GJ/a86VnuXh1NxOJEU11yqQLgt27SGYNcXYziclFldsrh0/2HasJk+sfin0Wi/yk9pUBd/7T6LcL7fJnl8sE5YJs+Ho/DePutjTSKfE5Z7Q4bbzii47g28ZGBLfECCsFsMPx/TrYpbY09je6p5Gqq2i3OlX5rvt6fUQhu/NDFV5obzTJKooZm95T6Pv/JgjWCxFy6OLQF6HrQV17prT4fM3faosY0OL7xiiYc7m0aWxI5mzOZiouNMflNkd/rp+CDoQ21szrJ0rD9emWstRd9iay1s7uD8Tp5KiLJ1e6+76ut3D5QVQjrdKnj3VeaYLkzPoStrO3kxAb9QPBBQ2laUONUC8mr6mGRatE48JWd0ogKh3+6ONLLi9jc64K7Y6sYUg3NoUqffPV/ftj85Q5ry7pr+f3pp0xxvc6PAeBnNVnXPH2KExpHlBa0KE0H29nYsHTDE8gxhIMBCnDfHOr/JBT6Rugv1SDWa9wJSCv8etZ2yP1gBzd5Ng4c4jxFjZO291cae/Yn6BQh0F21EnKvBev/2LVnL7Cs/28JNWuitu1F4xZxH3icqh+bW+evPTV7EZAqsitGAnZoQr+xI8KfsyX72xHH5t3y8QunQctoTW+vP7RctKd999oa/eIjNUC/aB+srfdei8thlD5E+tKQS9fNPmV4A35GoRcUfTl+KRZ+2n0y4Vv8nNr/ZX+jsQFlcLa6QQ5f2l5QsDmjEj53bqW/vY7Q14D2iIyTuv2EWjS7byGdLfghKRDLqRoHV5ukbIPb2k20nZKu6XJmKNQO1Nqrw9/OyCLYXwv5ngzSCXoiXIJxNUfPQVRcqH2282WQ3hCV67imG5PZqzzw2x+GBQkvWbZrP/hVT8JdjC/P4x+P731pwQ+q0i/l0U48dqq/8FwFI1rYq0morSZIvyhEhf5s8i/DWs3nDISlZDSWKuAlekv7RivAL/s/CWn9T+b6QRIkSIECFChAgR4v8PKtkVVCKR+A79hyJ4HIlXygcH6WwqLk4EL662Te1A04N8trJsnNrPw5mdlN8cnrYvrlZWevqPsKtrAei78chOIhbL8CdUcrHYHnt2vJw51AHRRG2fXcw2otHGjt9TuqjFqnQ48XS1qNO2xUSB00jnZDwj59KcSgEfzK/GM7qe+S+J7CWjAE2WZfw3mUEi0WiGP20nF41+Z8e1YkyTNWipxRJleiYva7K+KzpKVWNyNIG84rUYNKXdaskc62cvGsWbNfgvU+FvEB6Z2P8wIiX5EFAEIvTfEhLRfCKVnBZlM3Kgw6j1RqKYjMrRRpYSwbuiQlbKUVnWKBFKMJpIJBqyfkSJxL/HZE3XGo0ojJ5PNxKRY9/ijAgIwX9JhCJejWo58eNFItkiTAV9l/mcJsfoLFEi+jd+W0MQie/CUYl1kNqnoldLylrjAE6lCoeanCz4RGS9/KFEUjkgIhTvRSIlmIdd1mInp2nFsiCicS3JJ2VOJLUXZTOzBLwFNmLQJB0mdEkkmvhkIr6yRymRCkwZkydAAaakIIjI0RodSjUqiMQzUbl4EOw+m5SjVfEjEZWTFUpESzRgetIbIsJmZD8hdAXHdSjHcHaASLHB9aIMx4f8uAAKUdwNmNN0UtZ9ZjVdTpYpkegeTI+WqHwiERggR1GmBLINTUgWNGjIsT1GRK4lNL3GxGkvozEilRxIja5X04JLIelLFpUtOgtApBoBI4D6/nlEqPFkZvk5kUpCE0Si+RoYowocasV0SejGTlUD+xvTG4X9d4iUDzXtsPyJRDSdIfYukYouw5TsxbRc6puv5JV8pqFH0eMcxN8kghYO+vo0IlquVqCoNbQXiCxFK5qOVHXtMC+jTd0NWKt4pZBIog88eJMIiCm4znxkY1ZrP3Aust9gTo0RyYKxghEX8e2umt1yDicFGh4AkbQ4e7BCBA2BJsd3N+VH0HfkhO6mwSPXfCLxvRg6ttpzIpEUvO4jUJNyMhDKQPNkdkkEzbFe2wARNiPoG2T+UlNwrOUjgghEJDAnhzsvEMFBH8GgU2iP+WvYAQXU4gEiZTAoh6B1G/LsaXh+I0/PlWQeHHIi4CxljJpfIIIOD89UdYhqKBOIQmUWHwoicebiN0UE4lMZQtla4VsRDjQ6OZwIkIyh1/eJZBPVTK2QTtdAamI0BNmBQCwq7xUK30GdoolKkAgz9xsjgl4O7AtYZPg/1ZAlkVS6lo8HiOTBhbB0RI4WecTfAOmKUXMukgCfSOTgI4kkk4ml404mRTiyk0gmq+x4p1TUY+AjdZ05BxhdVE+ml53EM8lkg4UrOm2JTfP8YvY7PRfTY3s8ZMscHeX8p+uxo48J4w8ymZrPqpbJpDmrVCGT4cOGVLZQTTQSu3lhvXZ2M5lsoJc8dELFcP+gtJdrNBJ76WXAFS+XqolEtZYV7yu/t1cQHWUAq9oVIkSIEO8hlS3n0+mDwkG+vDQgO2U4UzhIp8vlFP1ZLvsxcBnPxcurSNGe8Ca4C3rC1hXaM5zIB6pw8X3oGppklyW7D0K6WNRYMlXM1fgDyzlZJFgaxuPfIKHzQ8cYpqzZhgxJLibv8L+ifAjmuLJ76KdlNE6rFWXec6MqbHl2t0G7hjAr89/WGNdQS2JeGIvRKlqVTQr1xwxH6GcgTkmK6YK84igfyRZFfQ/HGpPLmLKj86dI5lhC7vcMCTF7Qw38EUO3GTvMvjyg/xQFiKFy1b297wks3lB3Xj6CSHGPoYo+GuI7fZXITjUHSGBZCA+q+5EURFjFKrvpe41HzkXsuYpB1VEpgqkZvKHDHJzKJQ4TH0+EVjciqTw8MIa9Q0IUSwfbPCcSiSNQzA7oEQzyEMKzeOAmIKKxwVZQyDBkLOtytIo+Pp6qZLPBxh9EhL8bLN9g+FDTGaG3iFDkedaH2CkGsiifCK/xQoqOYWQ60P7DESCyk2SV0H9FRBSu3iISSUN+lqf3+gX/D0eASDaJqSsnEuf4d0QCNwWJFGJyMU/FD8L5/Ecb3nUiKTAzep4R0TIlht3U3xPREvymb2VBhN2VzWkyRvrxmoaWLVHIfgIXIBLbBX94UKvKPIur4RKGML/7f01E8212ssSIyI0S9FwoJUSem6oVaYbWyHy8qgARma5agZfSZTpEJKInGf7J/gsiUX7T0TdOhPcMKTwvQsR3dg+TemDd54OJiCopE2kUrVqaA+U983eiFa2Km3Z8IujFZfnwW0CWwLvDw/TqBzMBItFMrUSnnw8QlX0lcQvOCBbaXlP2b8GbkMjhbq0Ew16vsux/g+BG+2DpEspeBsngtbhn5re2tGz+8sBLRF40v6DhcrS0anTxHC9lfDgRWvgpvEwkrTO7jBALNn9NJFJJgNyuxSN5nL/PIUKL2Gx1CkOUcrAN2v9DGsjH4RpbNlsnUilqqyu0Sz9Shv4a7FyK+5gSX/36DCJ0aY2W3svJdb0tYbBXSufTGVx084U7SASCRq1R4Dch6YBDrMZYaJLaxRLeQfpgD5zOJ0S/wiHmwMDgTKR0jS2OA2gYH6lUdbrWjqvmAZEIEkHRlGPsLmqRAkSyRY0GjalEEv2TFoMH6aUPjlVqR/o/XI7K/+hHDX4uRj2irv/DdKOSOUrqeCKpFZaWNA33+ouE2cMkuymmH7F85CjZ4EEjdHgEA0/lsJdoLApe6oNVHZ5fqpX8Rb9SjYYkcHKvCvie2a0Jw7lTyHyv7u0eBJ9fqdW+LQ1rpbD3HW/ay9BSaiRfKh2IEmyBHafKhV1o9D1T+Gh3GCJEiBAhQoQIESJEiBAhQoQIEeL/Bv4H8m9u0PVcTv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668" y="2996256"/>
            <a:ext cx="1424341" cy="142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1751" y="4869162"/>
            <a:ext cx="974270" cy="95501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493" y="2964852"/>
            <a:ext cx="2179631" cy="74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18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3530876200"/>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a:t>
            </a:r>
            <a:r>
              <a:rPr lang="en-US" sz="1500" b="0" dirty="0" smtClean="0">
                <a:cs typeface="Arial" panose="020B0604020202020204" pitchFamily="34" charset="0"/>
              </a:rPr>
              <a:t>9 </a:t>
            </a:r>
            <a:r>
              <a:rPr lang="uz-Cyrl-UZ" sz="1500" b="0" dirty="0" smtClean="0">
                <a:cs typeface="Arial" panose="020B0604020202020204" pitchFamily="34" charset="0"/>
              </a:rPr>
              <a:t>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1,943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675</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журналлари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Tree>
    <p:extLst>
      <p:ext uri="{BB962C8B-B14F-4D97-AF65-F5344CB8AC3E}">
        <p14:creationId xmlns:p14="http://schemas.microsoft.com/office/powerpoint/2010/main" val="7721999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2"/>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a:solidFill>
                <a:prstClr val="black">
                  <a:tint val="75000"/>
                </a:prstClr>
              </a:solidFill>
            </a:endParaRPr>
          </a:p>
        </p:txBody>
      </p:sp>
      <p:sp>
        <p:nvSpPr>
          <p:cNvPr id="5" name="Заголовок 1"/>
          <p:cNvSpPr>
            <a:spLocks noGrp="1"/>
          </p:cNvSpPr>
          <p:nvPr>
            <p:ph idx="1"/>
          </p:nvPr>
        </p:nvSpPr>
        <p:spPr>
          <a:xfrm>
            <a:off x="213724" y="1052736"/>
            <a:ext cx="8750764" cy="5616624"/>
          </a:xfrm>
        </p:spPr>
        <p:txBody>
          <a:bodyPr>
            <a:noAutofit/>
          </a:bodyPr>
          <a:lstStyle/>
          <a:p>
            <a:pPr marL="0" lvl="0" indent="0" algn="l">
              <a:buNone/>
            </a:pPr>
            <a:r>
              <a:rPr lang="ru-RU" sz="2200" b="1" dirty="0" smtClean="0">
                <a:solidFill>
                  <a:srgbClr val="002060"/>
                </a:solidFill>
              </a:rPr>
              <a:t>Бизнинг сайтларда сиз қуйидагиларни амалга оширишингиз мумкин:</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smtClean="0">
                <a:solidFill>
                  <a:srgbClr val="002060"/>
                </a:solidFill>
              </a:rPr>
              <a:t>Тадқиқотингиз</a:t>
            </a:r>
            <a:r>
              <a:rPr lang="ru-RU" sz="2200" b="1" dirty="0" smtClean="0">
                <a:solidFill>
                  <a:srgbClr val="1F497D">
                    <a:lumMod val="75000"/>
                  </a:srgbClr>
                </a:solidFill>
              </a:rPr>
              <a:t> йўналишида</a:t>
            </a:r>
            <a:r>
              <a:rPr lang="ru-RU" sz="2200" b="1" dirty="0">
                <a:solidFill>
                  <a:srgbClr val="1F497D">
                    <a:lumMod val="75000"/>
                  </a:srgbClr>
                </a:solidFill>
              </a:rPr>
              <a:t> </a:t>
            </a:r>
            <a:r>
              <a:rPr lang="ru-RU" sz="2200" b="1" dirty="0" smtClean="0">
                <a:solidFill>
                  <a:srgbClr val="1F497D">
                    <a:lumMod val="75000"/>
                  </a:srgbClr>
                </a:solidFill>
              </a:rPr>
              <a:t>сўнгги ютуқлар ҳақидаги мақолалар, китобларни ўқиш ва юклаб олиш.</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талаблари билан танишиб, уларга мувофиқ мақолани тайёрлаш.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
        <p:nvSpPr>
          <p:cNvPr id="2" name="Rectangle 1"/>
          <p:cNvSpPr/>
          <p:nvPr/>
        </p:nvSpPr>
        <p:spPr>
          <a:xfrm>
            <a:off x="3275856" y="461605"/>
            <a:ext cx="2383025" cy="369332"/>
          </a:xfrm>
          <a:prstGeom prst="rect">
            <a:avLst/>
          </a:prstGeom>
        </p:spPr>
        <p:txBody>
          <a:bodyPr wrap="none">
            <a:spAutoFit/>
          </a:bodyPr>
          <a:lstStyle/>
          <a:p>
            <a:r>
              <a:rPr lang="en-US" b="1" dirty="0">
                <a:solidFill>
                  <a:srgbClr val="C00000"/>
                </a:solidFill>
              </a:rPr>
              <a:t>www.link.springer.com</a:t>
            </a:r>
          </a:p>
        </p:txBody>
      </p:sp>
    </p:spTree>
    <p:extLst>
      <p:ext uri="{BB962C8B-B14F-4D97-AF65-F5344CB8AC3E}">
        <p14:creationId xmlns:p14="http://schemas.microsoft.com/office/powerpoint/2010/main" val="3558565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 xmlns:thm15="http://schemas.microsoft.com/office/thememl/2012/main"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9049</TotalTime>
  <Words>769</Words>
  <Application>Microsoft Office PowerPoint</Application>
  <PresentationFormat>On-screen Show (4:3)</PresentationFormat>
  <Paragraphs>66</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1_Тема Office</vt:lpstr>
      <vt:lpstr>Springer Nature</vt:lpstr>
      <vt:lpstr>Тема 3: Как выбрать журнал под вашу статью с помощью Springer Nature Journal suggester  ИРИНА АЛЕКСАНДРОВА  2021 </vt:lpstr>
      <vt:lpstr>PowerPoint Presentation</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105 ташкилотларига  2021 йил давомида (январ-декабр) қўйидаги маълумотлар базасига уланиш имкони берилди  :</vt:lpstr>
      <vt:lpstr>Статьи, опубликованные учеными Узбекистана в журналах издательства Springer Nature на платформе link.springer.com с 2015 по декабрь 2020</vt:lpstr>
      <vt:lpstr>Требования министерств к ученым для публикации статей </vt:lpstr>
      <vt:lpstr>Springer Nature журналлари, рейтинглардаги ўрни ва афзалликлари </vt:lpstr>
      <vt:lpstr>Сайтга қандай кириш мумкин?  www.link.springer.com сайтига кириш керак. </vt:lpstr>
      <vt:lpstr>PowerPoint Presentation</vt:lpstr>
      <vt:lpstr>Поиск журналов по названию и абстракту статьи с помощью сервиса  </vt:lpstr>
      <vt:lpstr>Поиск журналов по названию и абстракту статьи с помощью сервиса https://journalsuggester.springer.com/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269</cp:revision>
  <cp:lastPrinted>2015-04-24T10:41:05Z</cp:lastPrinted>
  <dcterms:created xsi:type="dcterms:W3CDTF">2015-04-19T16:59:21Z</dcterms:created>
  <dcterms:modified xsi:type="dcterms:W3CDTF">2021-04-23T11:04:44Z</dcterms:modified>
</cp:coreProperties>
</file>